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448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357" r:id="rId24"/>
  </p:sldIdLst>
  <p:sldSz cx="9144000" cy="5143500" type="screen16x9"/>
  <p:notesSz cx="6950075" cy="9236075"/>
  <p:embeddedFontLs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Source Sans Pro" panose="020B0604020202020204" charset="-94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6D8"/>
    <a:srgbClr val="4C98DB"/>
    <a:srgbClr val="F2B84B"/>
    <a:srgbClr val="B3D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02FEF3-3285-4CFC-8900-48519BAB1418}">
  <a:tblStyle styleId="{C302FEF3-3285-4CFC-8900-48519BAB141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88727" autoAdjust="0"/>
  </p:normalViewPr>
  <p:slideViewPr>
    <p:cSldViewPr snapToGrid="0">
      <p:cViewPr varScale="1">
        <p:scale>
          <a:sx n="105" d="100"/>
          <a:sy n="105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EFA85-85DF-4B2C-833B-B8664DF271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920FAF9-EEAA-41CA-8432-A90F8AE455F0}">
      <dgm:prSet phldrT="[Metin]" custT="1"/>
      <dgm:spPr/>
      <dgm:t>
        <a:bodyPr/>
        <a:lstStyle/>
        <a:p>
          <a:r>
            <a:rPr lang="tr-TR" sz="1800" dirty="0" smtClean="0"/>
            <a:t>İncelemeler</a:t>
          </a:r>
          <a:endParaRPr lang="tr-TR" sz="2000" dirty="0"/>
        </a:p>
      </dgm:t>
    </dgm:pt>
    <dgm:pt modelId="{EEA18133-4A46-49CD-8647-A0B820E4ADB5}" type="parTrans" cxnId="{44AAB35F-8976-48E8-9739-417675B242F9}">
      <dgm:prSet/>
      <dgm:spPr/>
      <dgm:t>
        <a:bodyPr/>
        <a:lstStyle/>
        <a:p>
          <a:endParaRPr lang="tr-TR"/>
        </a:p>
      </dgm:t>
    </dgm:pt>
    <dgm:pt modelId="{B95C1BE7-7E5C-4871-A995-DF60F7D6BBEE}" type="sibTrans" cxnId="{44AAB35F-8976-48E8-9739-417675B242F9}">
      <dgm:prSet/>
      <dgm:spPr/>
      <dgm:t>
        <a:bodyPr/>
        <a:lstStyle/>
        <a:p>
          <a:endParaRPr lang="tr-TR"/>
        </a:p>
      </dgm:t>
    </dgm:pt>
    <dgm:pt modelId="{86EEC122-0152-43BB-A26B-DDB04021CB7A}">
      <dgm:prSet phldrT="[Metin]" custT="1"/>
      <dgm:spPr/>
      <dgm:t>
        <a:bodyPr/>
        <a:lstStyle/>
        <a:p>
          <a:r>
            <a:rPr lang="tr-TR" sz="1800" dirty="0" smtClean="0"/>
            <a:t>KKS İncelemeleri</a:t>
          </a:r>
          <a:endParaRPr lang="tr-TR" sz="1800" dirty="0"/>
        </a:p>
      </dgm:t>
    </dgm:pt>
    <dgm:pt modelId="{8A7EF391-4ACE-4016-B8BA-FF103F25F8ED}" type="parTrans" cxnId="{46F3074A-3D7B-4016-9C45-E8DA577E3F9F}">
      <dgm:prSet/>
      <dgm:spPr/>
      <dgm:t>
        <a:bodyPr/>
        <a:lstStyle/>
        <a:p>
          <a:endParaRPr lang="tr-TR"/>
        </a:p>
      </dgm:t>
    </dgm:pt>
    <dgm:pt modelId="{FB621B48-E38A-472E-BB1D-64604708DB1B}" type="sibTrans" cxnId="{46F3074A-3D7B-4016-9C45-E8DA577E3F9F}">
      <dgm:prSet/>
      <dgm:spPr/>
      <dgm:t>
        <a:bodyPr/>
        <a:lstStyle/>
        <a:p>
          <a:endParaRPr lang="tr-TR"/>
        </a:p>
      </dgm:t>
    </dgm:pt>
    <dgm:pt modelId="{71166F6E-45A2-4958-8CB7-E09079E2487C}">
      <dgm:prSet phldrT="[Metin]" custT="1"/>
      <dgm:spPr/>
      <dgm:t>
        <a:bodyPr/>
        <a:lstStyle/>
        <a:p>
          <a:r>
            <a:rPr lang="tr-TR" sz="1800" dirty="0" smtClean="0"/>
            <a:t>Dosya İncelemeleri</a:t>
          </a:r>
          <a:endParaRPr lang="tr-TR" sz="1800" dirty="0"/>
        </a:p>
      </dgm:t>
    </dgm:pt>
    <dgm:pt modelId="{19888915-A6A0-4D22-B726-51ADBAE599A6}" type="parTrans" cxnId="{FB03F1B0-239C-41C0-A2B5-4D53128C5578}">
      <dgm:prSet/>
      <dgm:spPr/>
      <dgm:t>
        <a:bodyPr/>
        <a:lstStyle/>
        <a:p>
          <a:endParaRPr lang="tr-TR"/>
        </a:p>
      </dgm:t>
    </dgm:pt>
    <dgm:pt modelId="{F59730B9-3C47-4B20-879B-47A9D60016D7}" type="sibTrans" cxnId="{FB03F1B0-239C-41C0-A2B5-4D53128C5578}">
      <dgm:prSet/>
      <dgm:spPr/>
      <dgm:t>
        <a:bodyPr/>
        <a:lstStyle/>
        <a:p>
          <a:endParaRPr lang="tr-TR"/>
        </a:p>
      </dgm:t>
    </dgm:pt>
    <dgm:pt modelId="{393C0C35-BEEC-4E09-AAD9-3E322F65EF9C}">
      <dgm:prSet custT="1"/>
      <dgm:spPr/>
      <dgm:t>
        <a:bodyPr/>
        <a:lstStyle/>
        <a:p>
          <a:r>
            <a:rPr lang="tr-TR" sz="1800" dirty="0" smtClean="0"/>
            <a:t>Risk Analizi</a:t>
          </a:r>
          <a:endParaRPr lang="tr-TR" sz="1800" dirty="0"/>
        </a:p>
      </dgm:t>
    </dgm:pt>
    <dgm:pt modelId="{28EFBAD2-A7BA-4D0A-8269-B9CF9084A55F}" type="parTrans" cxnId="{7CD66E5A-A4A6-410A-B578-EEC52BF079C0}">
      <dgm:prSet/>
      <dgm:spPr/>
      <dgm:t>
        <a:bodyPr/>
        <a:lstStyle/>
        <a:p>
          <a:endParaRPr lang="tr-TR"/>
        </a:p>
      </dgm:t>
    </dgm:pt>
    <dgm:pt modelId="{EF51DC93-304E-43E9-8B95-3589849A63F6}" type="sibTrans" cxnId="{7CD66E5A-A4A6-410A-B578-EEC52BF079C0}">
      <dgm:prSet/>
      <dgm:spPr/>
      <dgm:t>
        <a:bodyPr/>
        <a:lstStyle/>
        <a:p>
          <a:endParaRPr lang="tr-TR"/>
        </a:p>
      </dgm:t>
    </dgm:pt>
    <dgm:pt modelId="{B51C5C21-CF93-4FE4-AE3A-4412BE24DC6B}">
      <dgm:prSet custT="1"/>
      <dgm:spPr/>
      <dgm:t>
        <a:bodyPr/>
        <a:lstStyle/>
        <a:p>
          <a:r>
            <a:rPr lang="tr-TR" sz="1800" dirty="0" smtClean="0"/>
            <a:t>İhbar/Şikayet/ Bildirim</a:t>
          </a:r>
          <a:endParaRPr lang="tr-TR" sz="1800" dirty="0"/>
        </a:p>
      </dgm:t>
    </dgm:pt>
    <dgm:pt modelId="{CAA7E61A-B478-4FC4-9A65-05D0E7EF9EB9}" type="parTrans" cxnId="{740848AF-EE53-40F8-9789-94F8AA4E90F3}">
      <dgm:prSet/>
      <dgm:spPr/>
      <dgm:t>
        <a:bodyPr/>
        <a:lstStyle/>
        <a:p>
          <a:endParaRPr lang="tr-TR"/>
        </a:p>
      </dgm:t>
    </dgm:pt>
    <dgm:pt modelId="{A0A99816-BCE7-42AC-BA76-63E98DD10972}" type="sibTrans" cxnId="{740848AF-EE53-40F8-9789-94F8AA4E90F3}">
      <dgm:prSet/>
      <dgm:spPr/>
      <dgm:t>
        <a:bodyPr/>
        <a:lstStyle/>
        <a:p>
          <a:endParaRPr lang="tr-TR"/>
        </a:p>
      </dgm:t>
    </dgm:pt>
    <dgm:pt modelId="{78B9037E-EB22-4C8B-BF55-8E66B3E0B21A}">
      <dgm:prSet custT="1"/>
      <dgm:spPr/>
      <dgm:t>
        <a:bodyPr/>
        <a:lstStyle/>
        <a:p>
          <a:r>
            <a:rPr lang="tr-TR" sz="1800" dirty="0" smtClean="0"/>
            <a:t>Diğer Kurum Bildirimleri</a:t>
          </a:r>
          <a:endParaRPr lang="tr-TR" sz="1800" dirty="0"/>
        </a:p>
      </dgm:t>
    </dgm:pt>
    <dgm:pt modelId="{040F4679-90C4-4FC7-B61E-20F16C4BE2B6}" type="parTrans" cxnId="{DBEB1539-9051-4BCA-891C-46A7A95985A6}">
      <dgm:prSet/>
      <dgm:spPr/>
      <dgm:t>
        <a:bodyPr/>
        <a:lstStyle/>
        <a:p>
          <a:endParaRPr lang="tr-TR"/>
        </a:p>
      </dgm:t>
    </dgm:pt>
    <dgm:pt modelId="{A558AA88-1463-4EF1-8813-97E458196554}" type="sibTrans" cxnId="{DBEB1539-9051-4BCA-891C-46A7A95985A6}">
      <dgm:prSet/>
      <dgm:spPr/>
      <dgm:t>
        <a:bodyPr/>
        <a:lstStyle/>
        <a:p>
          <a:endParaRPr lang="tr-TR"/>
        </a:p>
      </dgm:t>
    </dgm:pt>
    <dgm:pt modelId="{731090D2-405E-4B60-973B-12483AAC356A}" type="pres">
      <dgm:prSet presAssocID="{54FEFA85-85DF-4B2C-833B-B8664DF271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7F9602E-DDBB-4DDC-A031-F31F835F36BD}" type="pres">
      <dgm:prSet presAssocID="{8920FAF9-EEAA-41CA-8432-A90F8AE455F0}" presName="hierRoot1" presStyleCnt="0"/>
      <dgm:spPr/>
    </dgm:pt>
    <dgm:pt modelId="{29555091-5DD6-4F98-8108-4A872E826D12}" type="pres">
      <dgm:prSet presAssocID="{8920FAF9-EEAA-41CA-8432-A90F8AE455F0}" presName="composite" presStyleCnt="0"/>
      <dgm:spPr/>
    </dgm:pt>
    <dgm:pt modelId="{ED345A3C-0F1F-4FE1-BF0D-88DD04AF4159}" type="pres">
      <dgm:prSet presAssocID="{8920FAF9-EEAA-41CA-8432-A90F8AE455F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  <dgm:t>
        <a:bodyPr/>
        <a:lstStyle/>
        <a:p>
          <a:endParaRPr lang="tr-TR"/>
        </a:p>
      </dgm:t>
    </dgm:pt>
    <dgm:pt modelId="{DD58552C-C3B6-4EAA-9A19-2C9CB8F77F2E}" type="pres">
      <dgm:prSet presAssocID="{8920FAF9-EEAA-41CA-8432-A90F8AE455F0}" presName="text" presStyleLbl="revTx" presStyleIdx="0" presStyleCnt="6" custScaleX="10419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AF9B2B-30CB-4B12-809A-9F5859ECA5DF}" type="pres">
      <dgm:prSet presAssocID="{8920FAF9-EEAA-41CA-8432-A90F8AE455F0}" presName="hierChild2" presStyleCnt="0"/>
      <dgm:spPr/>
    </dgm:pt>
    <dgm:pt modelId="{2E14A2B7-2CB9-4C72-B968-BC442D09DD9D}" type="pres">
      <dgm:prSet presAssocID="{8A7EF391-4ACE-4016-B8BA-FF103F25F8ED}" presName="Name10" presStyleLbl="parChTrans1D2" presStyleIdx="0" presStyleCnt="2"/>
      <dgm:spPr/>
      <dgm:t>
        <a:bodyPr/>
        <a:lstStyle/>
        <a:p>
          <a:endParaRPr lang="tr-TR"/>
        </a:p>
      </dgm:t>
    </dgm:pt>
    <dgm:pt modelId="{1BC2DB6B-9DB6-4355-B4FE-B1485FE5D88A}" type="pres">
      <dgm:prSet presAssocID="{86EEC122-0152-43BB-A26B-DDB04021CB7A}" presName="hierRoot2" presStyleCnt="0"/>
      <dgm:spPr/>
    </dgm:pt>
    <dgm:pt modelId="{15B084A7-2348-44A7-AC33-AA63693938A8}" type="pres">
      <dgm:prSet presAssocID="{86EEC122-0152-43BB-A26B-DDB04021CB7A}" presName="composite2" presStyleCnt="0"/>
      <dgm:spPr/>
    </dgm:pt>
    <dgm:pt modelId="{0D4EE84C-C781-4CE6-B91C-3AA4A4E13058}" type="pres">
      <dgm:prSet presAssocID="{86EEC122-0152-43BB-A26B-DDB04021CB7A}" presName="image2" presStyleLbl="node2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  <dgm:t>
        <a:bodyPr/>
        <a:lstStyle/>
        <a:p>
          <a:endParaRPr lang="tr-TR"/>
        </a:p>
      </dgm:t>
    </dgm:pt>
    <dgm:pt modelId="{A9ECA232-D2A6-4BD4-9983-4004211BB2D0}" type="pres">
      <dgm:prSet presAssocID="{86EEC122-0152-43BB-A26B-DDB04021CB7A}" presName="text2" presStyleLbl="revTx" presStyleIdx="1" presStyleCnt="6" custScaleX="1075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7FE0DA-E41B-42A7-BC76-E62E3B116EA7}" type="pres">
      <dgm:prSet presAssocID="{86EEC122-0152-43BB-A26B-DDB04021CB7A}" presName="hierChild3" presStyleCnt="0"/>
      <dgm:spPr/>
    </dgm:pt>
    <dgm:pt modelId="{36A36A46-062D-4060-AFF0-94E4018223B2}" type="pres">
      <dgm:prSet presAssocID="{19888915-A6A0-4D22-B726-51ADBAE599A6}" presName="Name10" presStyleLbl="parChTrans1D2" presStyleIdx="1" presStyleCnt="2"/>
      <dgm:spPr/>
      <dgm:t>
        <a:bodyPr/>
        <a:lstStyle/>
        <a:p>
          <a:endParaRPr lang="tr-TR"/>
        </a:p>
      </dgm:t>
    </dgm:pt>
    <dgm:pt modelId="{45BE6F73-78BD-4DB2-A4A3-F39C0F0F5523}" type="pres">
      <dgm:prSet presAssocID="{71166F6E-45A2-4958-8CB7-E09079E2487C}" presName="hierRoot2" presStyleCnt="0"/>
      <dgm:spPr/>
    </dgm:pt>
    <dgm:pt modelId="{7D985433-5F52-424C-B4DE-380DBC11BE12}" type="pres">
      <dgm:prSet presAssocID="{71166F6E-45A2-4958-8CB7-E09079E2487C}" presName="composite2" presStyleCnt="0"/>
      <dgm:spPr/>
    </dgm:pt>
    <dgm:pt modelId="{64D7B2D7-09AD-4D19-8EEC-36896E524048}" type="pres">
      <dgm:prSet presAssocID="{71166F6E-45A2-4958-8CB7-E09079E2487C}" presName="image2" presStyleLbl="node2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  <dgm:t>
        <a:bodyPr/>
        <a:lstStyle/>
        <a:p>
          <a:endParaRPr lang="tr-TR"/>
        </a:p>
      </dgm:t>
    </dgm:pt>
    <dgm:pt modelId="{B9644478-9157-4E30-B137-BBE3E8073ECC}" type="pres">
      <dgm:prSet presAssocID="{71166F6E-45A2-4958-8CB7-E09079E2487C}" presName="text2" presStyleLbl="revTx" presStyleIdx="2" presStyleCnt="6" custScaleX="120851" custLinFactNeighborX="70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43531A-DA3D-4668-8BE3-4535E835EFD8}" type="pres">
      <dgm:prSet presAssocID="{71166F6E-45A2-4958-8CB7-E09079E2487C}" presName="hierChild3" presStyleCnt="0"/>
      <dgm:spPr/>
    </dgm:pt>
    <dgm:pt modelId="{BEC184D6-3572-4F14-A9E2-6EC404225867}" type="pres">
      <dgm:prSet presAssocID="{28EFBAD2-A7BA-4D0A-8269-B9CF9084A55F}" presName="Name17" presStyleLbl="parChTrans1D3" presStyleIdx="0" presStyleCnt="3"/>
      <dgm:spPr/>
      <dgm:t>
        <a:bodyPr/>
        <a:lstStyle/>
        <a:p>
          <a:endParaRPr lang="tr-TR"/>
        </a:p>
      </dgm:t>
    </dgm:pt>
    <dgm:pt modelId="{EC6B63C0-A81E-438E-B67C-6DC066DD0CAF}" type="pres">
      <dgm:prSet presAssocID="{393C0C35-BEEC-4E09-AAD9-3E322F65EF9C}" presName="hierRoot3" presStyleCnt="0"/>
      <dgm:spPr/>
    </dgm:pt>
    <dgm:pt modelId="{05D57D67-9CF0-41A7-A1ED-BE7D33E5BD7E}" type="pres">
      <dgm:prSet presAssocID="{393C0C35-BEEC-4E09-AAD9-3E322F65EF9C}" presName="composite3" presStyleCnt="0"/>
      <dgm:spPr/>
    </dgm:pt>
    <dgm:pt modelId="{AA3C4A9D-5B61-4800-ACD7-571E30C43089}" type="pres">
      <dgm:prSet presAssocID="{393C0C35-BEEC-4E09-AAD9-3E322F65EF9C}" presName="image3" presStyleLbl="node3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  <dgm:t>
        <a:bodyPr/>
        <a:lstStyle/>
        <a:p>
          <a:endParaRPr lang="tr-TR"/>
        </a:p>
      </dgm:t>
    </dgm:pt>
    <dgm:pt modelId="{23994E1A-FDBF-4BB0-A77A-FC7828FB5466}" type="pres">
      <dgm:prSet presAssocID="{393C0C35-BEEC-4E09-AAD9-3E322F65EF9C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74D5A48-7AC1-4FFB-8D13-55AABC2ED572}" type="pres">
      <dgm:prSet presAssocID="{393C0C35-BEEC-4E09-AAD9-3E322F65EF9C}" presName="hierChild4" presStyleCnt="0"/>
      <dgm:spPr/>
    </dgm:pt>
    <dgm:pt modelId="{D81E1CEB-4A37-402C-8DE9-C0CB1443D6DD}" type="pres">
      <dgm:prSet presAssocID="{CAA7E61A-B478-4FC4-9A65-05D0E7EF9EB9}" presName="Name17" presStyleLbl="parChTrans1D3" presStyleIdx="1" presStyleCnt="3"/>
      <dgm:spPr/>
      <dgm:t>
        <a:bodyPr/>
        <a:lstStyle/>
        <a:p>
          <a:endParaRPr lang="tr-TR"/>
        </a:p>
      </dgm:t>
    </dgm:pt>
    <dgm:pt modelId="{B9D6EC04-3385-461A-A740-1700AA04CA37}" type="pres">
      <dgm:prSet presAssocID="{B51C5C21-CF93-4FE4-AE3A-4412BE24DC6B}" presName="hierRoot3" presStyleCnt="0"/>
      <dgm:spPr/>
    </dgm:pt>
    <dgm:pt modelId="{431E8BCD-A1BC-4622-B9ED-6A8E257CBA5B}" type="pres">
      <dgm:prSet presAssocID="{B51C5C21-CF93-4FE4-AE3A-4412BE24DC6B}" presName="composite3" presStyleCnt="0"/>
      <dgm:spPr/>
    </dgm:pt>
    <dgm:pt modelId="{A4186A16-4938-4987-AEE0-283029FF688A}" type="pres">
      <dgm:prSet presAssocID="{B51C5C21-CF93-4FE4-AE3A-4412BE24DC6B}" presName="image3" presStyleLbl="node3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  <dgm:t>
        <a:bodyPr/>
        <a:lstStyle/>
        <a:p>
          <a:endParaRPr lang="tr-TR"/>
        </a:p>
      </dgm:t>
    </dgm:pt>
    <dgm:pt modelId="{9475CD66-24A9-43C1-9BA7-8C31D2D0BFD3}" type="pres">
      <dgm:prSet presAssocID="{B51C5C21-CF93-4FE4-AE3A-4412BE24DC6B}" presName="text3" presStyleLbl="revTx" presStyleIdx="4" presStyleCnt="6" custScaleX="1156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F87B81-4EDE-4713-A5E5-336F1487E8CD}" type="pres">
      <dgm:prSet presAssocID="{B51C5C21-CF93-4FE4-AE3A-4412BE24DC6B}" presName="hierChild4" presStyleCnt="0"/>
      <dgm:spPr/>
    </dgm:pt>
    <dgm:pt modelId="{546FB495-700D-49F4-87C5-FAC09978D0BF}" type="pres">
      <dgm:prSet presAssocID="{040F4679-90C4-4FC7-B61E-20F16C4BE2B6}" presName="Name17" presStyleLbl="parChTrans1D3" presStyleIdx="2" presStyleCnt="3"/>
      <dgm:spPr/>
      <dgm:t>
        <a:bodyPr/>
        <a:lstStyle/>
        <a:p>
          <a:endParaRPr lang="tr-TR"/>
        </a:p>
      </dgm:t>
    </dgm:pt>
    <dgm:pt modelId="{5A731F2F-394F-4423-B8EB-9F30539D38C4}" type="pres">
      <dgm:prSet presAssocID="{78B9037E-EB22-4C8B-BF55-8E66B3E0B21A}" presName="hierRoot3" presStyleCnt="0"/>
      <dgm:spPr/>
    </dgm:pt>
    <dgm:pt modelId="{EC085AA4-9BEE-4017-9654-948E8AB6655A}" type="pres">
      <dgm:prSet presAssocID="{78B9037E-EB22-4C8B-BF55-8E66B3E0B21A}" presName="composite3" presStyleCnt="0"/>
      <dgm:spPr/>
    </dgm:pt>
    <dgm:pt modelId="{43CC076C-4435-4A1E-A979-4CA47A03DF46}" type="pres">
      <dgm:prSet presAssocID="{78B9037E-EB22-4C8B-BF55-8E66B3E0B21A}" presName="image3" presStyleLbl="node3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  <dgm:t>
        <a:bodyPr/>
        <a:lstStyle/>
        <a:p>
          <a:endParaRPr lang="tr-TR"/>
        </a:p>
      </dgm:t>
    </dgm:pt>
    <dgm:pt modelId="{680B2A8F-F08B-4ECE-8340-F1289B4B983A}" type="pres">
      <dgm:prSet presAssocID="{78B9037E-EB22-4C8B-BF55-8E66B3E0B21A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657D0B-AC24-4856-8818-4DC66E585D2B}" type="pres">
      <dgm:prSet presAssocID="{78B9037E-EB22-4C8B-BF55-8E66B3E0B21A}" presName="hierChild4" presStyleCnt="0"/>
      <dgm:spPr/>
    </dgm:pt>
  </dgm:ptLst>
  <dgm:cxnLst>
    <dgm:cxn modelId="{B1BB5F00-6349-47DE-9800-F1544C7CA7BD}" type="presOf" srcId="{CAA7E61A-B478-4FC4-9A65-05D0E7EF9EB9}" destId="{D81E1CEB-4A37-402C-8DE9-C0CB1443D6DD}" srcOrd="0" destOrd="0" presId="urn:microsoft.com/office/officeart/2009/layout/CirclePictureHierarchy"/>
    <dgm:cxn modelId="{CACC7B01-08A6-4783-A0D7-4768E5716D82}" type="presOf" srcId="{393C0C35-BEEC-4E09-AAD9-3E322F65EF9C}" destId="{23994E1A-FDBF-4BB0-A77A-FC7828FB5466}" srcOrd="0" destOrd="0" presId="urn:microsoft.com/office/officeart/2009/layout/CirclePictureHierarchy"/>
    <dgm:cxn modelId="{740848AF-EE53-40F8-9789-94F8AA4E90F3}" srcId="{71166F6E-45A2-4958-8CB7-E09079E2487C}" destId="{B51C5C21-CF93-4FE4-AE3A-4412BE24DC6B}" srcOrd="1" destOrd="0" parTransId="{CAA7E61A-B478-4FC4-9A65-05D0E7EF9EB9}" sibTransId="{A0A99816-BCE7-42AC-BA76-63E98DD10972}"/>
    <dgm:cxn modelId="{CCB7F184-DD1C-494D-BA60-3978C5C72434}" type="presOf" srcId="{78B9037E-EB22-4C8B-BF55-8E66B3E0B21A}" destId="{680B2A8F-F08B-4ECE-8340-F1289B4B983A}" srcOrd="0" destOrd="0" presId="urn:microsoft.com/office/officeart/2009/layout/CirclePictureHierarchy"/>
    <dgm:cxn modelId="{9682B71A-547F-4C82-B299-E41C866FA247}" type="presOf" srcId="{040F4679-90C4-4FC7-B61E-20F16C4BE2B6}" destId="{546FB495-700D-49F4-87C5-FAC09978D0BF}" srcOrd="0" destOrd="0" presId="urn:microsoft.com/office/officeart/2009/layout/CirclePictureHierarchy"/>
    <dgm:cxn modelId="{7CD66E5A-A4A6-410A-B578-EEC52BF079C0}" srcId="{71166F6E-45A2-4958-8CB7-E09079E2487C}" destId="{393C0C35-BEEC-4E09-AAD9-3E322F65EF9C}" srcOrd="0" destOrd="0" parTransId="{28EFBAD2-A7BA-4D0A-8269-B9CF9084A55F}" sibTransId="{EF51DC93-304E-43E9-8B95-3589849A63F6}"/>
    <dgm:cxn modelId="{7838F37C-F2A7-4916-AD18-C524D50ABF4F}" type="presOf" srcId="{86EEC122-0152-43BB-A26B-DDB04021CB7A}" destId="{A9ECA232-D2A6-4BD4-9983-4004211BB2D0}" srcOrd="0" destOrd="0" presId="urn:microsoft.com/office/officeart/2009/layout/CirclePictureHierarchy"/>
    <dgm:cxn modelId="{DBEB1539-9051-4BCA-891C-46A7A95985A6}" srcId="{71166F6E-45A2-4958-8CB7-E09079E2487C}" destId="{78B9037E-EB22-4C8B-BF55-8E66B3E0B21A}" srcOrd="2" destOrd="0" parTransId="{040F4679-90C4-4FC7-B61E-20F16C4BE2B6}" sibTransId="{A558AA88-1463-4EF1-8813-97E458196554}"/>
    <dgm:cxn modelId="{44AAB35F-8976-48E8-9739-417675B242F9}" srcId="{54FEFA85-85DF-4B2C-833B-B8664DF271C6}" destId="{8920FAF9-EEAA-41CA-8432-A90F8AE455F0}" srcOrd="0" destOrd="0" parTransId="{EEA18133-4A46-49CD-8647-A0B820E4ADB5}" sibTransId="{B95C1BE7-7E5C-4871-A995-DF60F7D6BBEE}"/>
    <dgm:cxn modelId="{895633DC-4490-48F8-AB93-D10D15B017D4}" type="presOf" srcId="{71166F6E-45A2-4958-8CB7-E09079E2487C}" destId="{B9644478-9157-4E30-B137-BBE3E8073ECC}" srcOrd="0" destOrd="0" presId="urn:microsoft.com/office/officeart/2009/layout/CirclePictureHierarchy"/>
    <dgm:cxn modelId="{FB03F1B0-239C-41C0-A2B5-4D53128C5578}" srcId="{8920FAF9-EEAA-41CA-8432-A90F8AE455F0}" destId="{71166F6E-45A2-4958-8CB7-E09079E2487C}" srcOrd="1" destOrd="0" parTransId="{19888915-A6A0-4D22-B726-51ADBAE599A6}" sibTransId="{F59730B9-3C47-4B20-879B-47A9D60016D7}"/>
    <dgm:cxn modelId="{143772CE-EA1B-422F-B959-470476FB1526}" type="presOf" srcId="{8920FAF9-EEAA-41CA-8432-A90F8AE455F0}" destId="{DD58552C-C3B6-4EAA-9A19-2C9CB8F77F2E}" srcOrd="0" destOrd="0" presId="urn:microsoft.com/office/officeart/2009/layout/CirclePictureHierarchy"/>
    <dgm:cxn modelId="{6C8CB7BB-873F-43C2-A23F-9EFDCAC4B82B}" type="presOf" srcId="{54FEFA85-85DF-4B2C-833B-B8664DF271C6}" destId="{731090D2-405E-4B60-973B-12483AAC356A}" srcOrd="0" destOrd="0" presId="urn:microsoft.com/office/officeart/2009/layout/CirclePictureHierarchy"/>
    <dgm:cxn modelId="{8E2A0B58-91E2-455B-94D9-99F1F839BDA3}" type="presOf" srcId="{8A7EF391-4ACE-4016-B8BA-FF103F25F8ED}" destId="{2E14A2B7-2CB9-4C72-B968-BC442D09DD9D}" srcOrd="0" destOrd="0" presId="urn:microsoft.com/office/officeart/2009/layout/CirclePictureHierarchy"/>
    <dgm:cxn modelId="{613CD6A7-B58C-4D1D-ABC8-A861A61A956F}" type="presOf" srcId="{19888915-A6A0-4D22-B726-51ADBAE599A6}" destId="{36A36A46-062D-4060-AFF0-94E4018223B2}" srcOrd="0" destOrd="0" presId="urn:microsoft.com/office/officeart/2009/layout/CirclePictureHierarchy"/>
    <dgm:cxn modelId="{46F3074A-3D7B-4016-9C45-E8DA577E3F9F}" srcId="{8920FAF9-EEAA-41CA-8432-A90F8AE455F0}" destId="{86EEC122-0152-43BB-A26B-DDB04021CB7A}" srcOrd="0" destOrd="0" parTransId="{8A7EF391-4ACE-4016-B8BA-FF103F25F8ED}" sibTransId="{FB621B48-E38A-472E-BB1D-64604708DB1B}"/>
    <dgm:cxn modelId="{1455D3E5-0FAC-4123-906A-8B8E2CEC40A6}" type="presOf" srcId="{B51C5C21-CF93-4FE4-AE3A-4412BE24DC6B}" destId="{9475CD66-24A9-43C1-9BA7-8C31D2D0BFD3}" srcOrd="0" destOrd="0" presId="urn:microsoft.com/office/officeart/2009/layout/CirclePictureHierarchy"/>
    <dgm:cxn modelId="{FE9373B9-C89F-4EC1-85BE-CCF48631CE70}" type="presOf" srcId="{28EFBAD2-A7BA-4D0A-8269-B9CF9084A55F}" destId="{BEC184D6-3572-4F14-A9E2-6EC404225867}" srcOrd="0" destOrd="0" presId="urn:microsoft.com/office/officeart/2009/layout/CirclePictureHierarchy"/>
    <dgm:cxn modelId="{D6BDCDAC-D7C3-4EAD-8F04-6A3C3754EE9B}" type="presParOf" srcId="{731090D2-405E-4B60-973B-12483AAC356A}" destId="{07F9602E-DDBB-4DDC-A031-F31F835F36BD}" srcOrd="0" destOrd="0" presId="urn:microsoft.com/office/officeart/2009/layout/CirclePictureHierarchy"/>
    <dgm:cxn modelId="{53EC4192-CC92-49DB-9DF5-8CA498916A93}" type="presParOf" srcId="{07F9602E-DDBB-4DDC-A031-F31F835F36BD}" destId="{29555091-5DD6-4F98-8108-4A872E826D12}" srcOrd="0" destOrd="0" presId="urn:microsoft.com/office/officeart/2009/layout/CirclePictureHierarchy"/>
    <dgm:cxn modelId="{A5007A4E-E161-4E6D-AC91-2602380FC7E0}" type="presParOf" srcId="{29555091-5DD6-4F98-8108-4A872E826D12}" destId="{ED345A3C-0F1F-4FE1-BF0D-88DD04AF4159}" srcOrd="0" destOrd="0" presId="urn:microsoft.com/office/officeart/2009/layout/CirclePictureHierarchy"/>
    <dgm:cxn modelId="{A4A8E56B-0246-458F-BCCE-72116929C382}" type="presParOf" srcId="{29555091-5DD6-4F98-8108-4A872E826D12}" destId="{DD58552C-C3B6-4EAA-9A19-2C9CB8F77F2E}" srcOrd="1" destOrd="0" presId="urn:microsoft.com/office/officeart/2009/layout/CirclePictureHierarchy"/>
    <dgm:cxn modelId="{CECC01FE-78E6-4330-951A-4FB952C4CA79}" type="presParOf" srcId="{07F9602E-DDBB-4DDC-A031-F31F835F36BD}" destId="{80AF9B2B-30CB-4B12-809A-9F5859ECA5DF}" srcOrd="1" destOrd="0" presId="urn:microsoft.com/office/officeart/2009/layout/CirclePictureHierarchy"/>
    <dgm:cxn modelId="{7E9D64E0-D532-4C87-AA88-B17411DEE889}" type="presParOf" srcId="{80AF9B2B-30CB-4B12-809A-9F5859ECA5DF}" destId="{2E14A2B7-2CB9-4C72-B968-BC442D09DD9D}" srcOrd="0" destOrd="0" presId="urn:microsoft.com/office/officeart/2009/layout/CirclePictureHierarchy"/>
    <dgm:cxn modelId="{8CA71E8D-5086-48D8-9A77-6CD052ADB392}" type="presParOf" srcId="{80AF9B2B-30CB-4B12-809A-9F5859ECA5DF}" destId="{1BC2DB6B-9DB6-4355-B4FE-B1485FE5D88A}" srcOrd="1" destOrd="0" presId="urn:microsoft.com/office/officeart/2009/layout/CirclePictureHierarchy"/>
    <dgm:cxn modelId="{A8617795-7443-431A-B0FC-0EC27A13939E}" type="presParOf" srcId="{1BC2DB6B-9DB6-4355-B4FE-B1485FE5D88A}" destId="{15B084A7-2348-44A7-AC33-AA63693938A8}" srcOrd="0" destOrd="0" presId="urn:microsoft.com/office/officeart/2009/layout/CirclePictureHierarchy"/>
    <dgm:cxn modelId="{F87672EE-0CBE-4EE7-816C-A0718262EE79}" type="presParOf" srcId="{15B084A7-2348-44A7-AC33-AA63693938A8}" destId="{0D4EE84C-C781-4CE6-B91C-3AA4A4E13058}" srcOrd="0" destOrd="0" presId="urn:microsoft.com/office/officeart/2009/layout/CirclePictureHierarchy"/>
    <dgm:cxn modelId="{21388329-F32F-41F5-991C-D1A5C7BE8BD6}" type="presParOf" srcId="{15B084A7-2348-44A7-AC33-AA63693938A8}" destId="{A9ECA232-D2A6-4BD4-9983-4004211BB2D0}" srcOrd="1" destOrd="0" presId="urn:microsoft.com/office/officeart/2009/layout/CirclePictureHierarchy"/>
    <dgm:cxn modelId="{4869CED8-B376-4124-BDBD-61179436B070}" type="presParOf" srcId="{1BC2DB6B-9DB6-4355-B4FE-B1485FE5D88A}" destId="{7E7FE0DA-E41B-42A7-BC76-E62E3B116EA7}" srcOrd="1" destOrd="0" presId="urn:microsoft.com/office/officeart/2009/layout/CirclePictureHierarchy"/>
    <dgm:cxn modelId="{79444C23-BB28-4F5A-B169-3CD64DC63610}" type="presParOf" srcId="{80AF9B2B-30CB-4B12-809A-9F5859ECA5DF}" destId="{36A36A46-062D-4060-AFF0-94E4018223B2}" srcOrd="2" destOrd="0" presId="urn:microsoft.com/office/officeart/2009/layout/CirclePictureHierarchy"/>
    <dgm:cxn modelId="{76544944-ACDD-46B9-89FE-E858614662FE}" type="presParOf" srcId="{80AF9B2B-30CB-4B12-809A-9F5859ECA5DF}" destId="{45BE6F73-78BD-4DB2-A4A3-F39C0F0F5523}" srcOrd="3" destOrd="0" presId="urn:microsoft.com/office/officeart/2009/layout/CirclePictureHierarchy"/>
    <dgm:cxn modelId="{CEC85DD6-55D2-4A2C-9C08-9FD778B4105F}" type="presParOf" srcId="{45BE6F73-78BD-4DB2-A4A3-F39C0F0F5523}" destId="{7D985433-5F52-424C-B4DE-380DBC11BE12}" srcOrd="0" destOrd="0" presId="urn:microsoft.com/office/officeart/2009/layout/CirclePictureHierarchy"/>
    <dgm:cxn modelId="{FD817721-6524-402E-A472-A8AB1DB9B75B}" type="presParOf" srcId="{7D985433-5F52-424C-B4DE-380DBC11BE12}" destId="{64D7B2D7-09AD-4D19-8EEC-36896E524048}" srcOrd="0" destOrd="0" presId="urn:microsoft.com/office/officeart/2009/layout/CirclePictureHierarchy"/>
    <dgm:cxn modelId="{C472C75E-A8C7-4E52-B1A4-BB1158A05AA9}" type="presParOf" srcId="{7D985433-5F52-424C-B4DE-380DBC11BE12}" destId="{B9644478-9157-4E30-B137-BBE3E8073ECC}" srcOrd="1" destOrd="0" presId="urn:microsoft.com/office/officeart/2009/layout/CirclePictureHierarchy"/>
    <dgm:cxn modelId="{08885A87-7C77-4022-B168-AC813642A3CF}" type="presParOf" srcId="{45BE6F73-78BD-4DB2-A4A3-F39C0F0F5523}" destId="{A943531A-DA3D-4668-8BE3-4535E835EFD8}" srcOrd="1" destOrd="0" presId="urn:microsoft.com/office/officeart/2009/layout/CirclePictureHierarchy"/>
    <dgm:cxn modelId="{ADB3EE69-7716-4B54-9BF6-A6EFAFDCE0D3}" type="presParOf" srcId="{A943531A-DA3D-4668-8BE3-4535E835EFD8}" destId="{BEC184D6-3572-4F14-A9E2-6EC404225867}" srcOrd="0" destOrd="0" presId="urn:microsoft.com/office/officeart/2009/layout/CirclePictureHierarchy"/>
    <dgm:cxn modelId="{0B451F45-32F5-461D-8FFB-43337215A788}" type="presParOf" srcId="{A943531A-DA3D-4668-8BE3-4535E835EFD8}" destId="{EC6B63C0-A81E-438E-B67C-6DC066DD0CAF}" srcOrd="1" destOrd="0" presId="urn:microsoft.com/office/officeart/2009/layout/CirclePictureHierarchy"/>
    <dgm:cxn modelId="{9A3AEE93-90B0-4B3C-B131-6B6A73068218}" type="presParOf" srcId="{EC6B63C0-A81E-438E-B67C-6DC066DD0CAF}" destId="{05D57D67-9CF0-41A7-A1ED-BE7D33E5BD7E}" srcOrd="0" destOrd="0" presId="urn:microsoft.com/office/officeart/2009/layout/CirclePictureHierarchy"/>
    <dgm:cxn modelId="{877F76BC-ABDA-48A7-B5B0-9C6E8C1D3D62}" type="presParOf" srcId="{05D57D67-9CF0-41A7-A1ED-BE7D33E5BD7E}" destId="{AA3C4A9D-5B61-4800-ACD7-571E30C43089}" srcOrd="0" destOrd="0" presId="urn:microsoft.com/office/officeart/2009/layout/CirclePictureHierarchy"/>
    <dgm:cxn modelId="{5E57F78B-17C6-4C3E-960D-04E17CA42F1C}" type="presParOf" srcId="{05D57D67-9CF0-41A7-A1ED-BE7D33E5BD7E}" destId="{23994E1A-FDBF-4BB0-A77A-FC7828FB5466}" srcOrd="1" destOrd="0" presId="urn:microsoft.com/office/officeart/2009/layout/CirclePictureHierarchy"/>
    <dgm:cxn modelId="{4187A064-695B-47C8-89E2-6539D3A23639}" type="presParOf" srcId="{EC6B63C0-A81E-438E-B67C-6DC066DD0CAF}" destId="{374D5A48-7AC1-4FFB-8D13-55AABC2ED572}" srcOrd="1" destOrd="0" presId="urn:microsoft.com/office/officeart/2009/layout/CirclePictureHierarchy"/>
    <dgm:cxn modelId="{1A6BDC3A-1B79-4E5E-B19B-EC76C4D16068}" type="presParOf" srcId="{A943531A-DA3D-4668-8BE3-4535E835EFD8}" destId="{D81E1CEB-4A37-402C-8DE9-C0CB1443D6DD}" srcOrd="2" destOrd="0" presId="urn:microsoft.com/office/officeart/2009/layout/CirclePictureHierarchy"/>
    <dgm:cxn modelId="{9D988D51-2B37-4F51-BDE7-060A6B09DCDD}" type="presParOf" srcId="{A943531A-DA3D-4668-8BE3-4535E835EFD8}" destId="{B9D6EC04-3385-461A-A740-1700AA04CA37}" srcOrd="3" destOrd="0" presId="urn:microsoft.com/office/officeart/2009/layout/CirclePictureHierarchy"/>
    <dgm:cxn modelId="{97A9C7A0-49F4-4B4E-862D-55D758D3BA18}" type="presParOf" srcId="{B9D6EC04-3385-461A-A740-1700AA04CA37}" destId="{431E8BCD-A1BC-4622-B9ED-6A8E257CBA5B}" srcOrd="0" destOrd="0" presId="urn:microsoft.com/office/officeart/2009/layout/CirclePictureHierarchy"/>
    <dgm:cxn modelId="{1C262FFC-F9B7-496D-AE10-D6D0EADF3FB9}" type="presParOf" srcId="{431E8BCD-A1BC-4622-B9ED-6A8E257CBA5B}" destId="{A4186A16-4938-4987-AEE0-283029FF688A}" srcOrd="0" destOrd="0" presId="urn:microsoft.com/office/officeart/2009/layout/CirclePictureHierarchy"/>
    <dgm:cxn modelId="{44279878-9301-4E38-B874-7EC89BB26C69}" type="presParOf" srcId="{431E8BCD-A1BC-4622-B9ED-6A8E257CBA5B}" destId="{9475CD66-24A9-43C1-9BA7-8C31D2D0BFD3}" srcOrd="1" destOrd="0" presId="urn:microsoft.com/office/officeart/2009/layout/CirclePictureHierarchy"/>
    <dgm:cxn modelId="{35FD8397-6E5B-444A-B4C9-AD3A2E255E87}" type="presParOf" srcId="{B9D6EC04-3385-461A-A740-1700AA04CA37}" destId="{C6F87B81-4EDE-4713-A5E5-336F1487E8CD}" srcOrd="1" destOrd="0" presId="urn:microsoft.com/office/officeart/2009/layout/CirclePictureHierarchy"/>
    <dgm:cxn modelId="{593A1A5C-0D3F-4F6C-9189-6B8E3323C139}" type="presParOf" srcId="{A943531A-DA3D-4668-8BE3-4535E835EFD8}" destId="{546FB495-700D-49F4-87C5-FAC09978D0BF}" srcOrd="4" destOrd="0" presId="urn:microsoft.com/office/officeart/2009/layout/CirclePictureHierarchy"/>
    <dgm:cxn modelId="{5FF95F4F-56EE-4442-9AD8-394D63F324FE}" type="presParOf" srcId="{A943531A-DA3D-4668-8BE3-4535E835EFD8}" destId="{5A731F2F-394F-4423-B8EB-9F30539D38C4}" srcOrd="5" destOrd="0" presId="urn:microsoft.com/office/officeart/2009/layout/CirclePictureHierarchy"/>
    <dgm:cxn modelId="{F6BC1D13-1E6D-44AF-B483-426BB35EA7E4}" type="presParOf" srcId="{5A731F2F-394F-4423-B8EB-9F30539D38C4}" destId="{EC085AA4-9BEE-4017-9654-948E8AB6655A}" srcOrd="0" destOrd="0" presId="urn:microsoft.com/office/officeart/2009/layout/CirclePictureHierarchy"/>
    <dgm:cxn modelId="{C464BFF2-0BF7-4BA7-9AAF-E760EDA1125A}" type="presParOf" srcId="{EC085AA4-9BEE-4017-9654-948E8AB6655A}" destId="{43CC076C-4435-4A1E-A979-4CA47A03DF46}" srcOrd="0" destOrd="0" presId="urn:microsoft.com/office/officeart/2009/layout/CirclePictureHierarchy"/>
    <dgm:cxn modelId="{342E031B-42A3-4235-B40F-2C769C0CADD0}" type="presParOf" srcId="{EC085AA4-9BEE-4017-9654-948E8AB6655A}" destId="{680B2A8F-F08B-4ECE-8340-F1289B4B983A}" srcOrd="1" destOrd="0" presId="urn:microsoft.com/office/officeart/2009/layout/CirclePictureHierarchy"/>
    <dgm:cxn modelId="{FBE2CD74-5FC5-4F8B-A2B9-B72C05256D28}" type="presParOf" srcId="{5A731F2F-394F-4423-B8EB-9F30539D38C4}" destId="{FE657D0B-AC24-4856-8818-4DC66E585D2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FB495-700D-49F4-87C5-FAC09978D0BF}">
      <dsp:nvSpPr>
        <dsp:cNvPr id="0" name=""/>
        <dsp:cNvSpPr/>
      </dsp:nvSpPr>
      <dsp:spPr>
        <a:xfrm>
          <a:off x="3181842" y="2039250"/>
          <a:ext cx="2502850" cy="27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34"/>
              </a:lnTo>
              <a:lnTo>
                <a:pt x="2502850" y="137634"/>
              </a:lnTo>
              <a:lnTo>
                <a:pt x="2502850" y="273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E1CEB-4A37-402C-8DE9-C0CB1443D6DD}">
      <dsp:nvSpPr>
        <dsp:cNvPr id="0" name=""/>
        <dsp:cNvSpPr/>
      </dsp:nvSpPr>
      <dsp:spPr>
        <a:xfrm>
          <a:off x="3136122" y="2039250"/>
          <a:ext cx="91440" cy="273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634"/>
              </a:lnTo>
              <a:lnTo>
                <a:pt x="62668" y="137634"/>
              </a:lnTo>
              <a:lnTo>
                <a:pt x="62668" y="273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184D6-3572-4F14-A9E2-6EC404225867}">
      <dsp:nvSpPr>
        <dsp:cNvPr id="0" name=""/>
        <dsp:cNvSpPr/>
      </dsp:nvSpPr>
      <dsp:spPr>
        <a:xfrm>
          <a:off x="814573" y="2039250"/>
          <a:ext cx="2367269" cy="273101"/>
        </a:xfrm>
        <a:custGeom>
          <a:avLst/>
          <a:gdLst/>
          <a:ahLst/>
          <a:cxnLst/>
          <a:rect l="0" t="0" r="0" b="0"/>
          <a:pathLst>
            <a:path>
              <a:moveTo>
                <a:pt x="2367269" y="0"/>
              </a:moveTo>
              <a:lnTo>
                <a:pt x="2367269" y="137634"/>
              </a:lnTo>
              <a:lnTo>
                <a:pt x="0" y="137634"/>
              </a:lnTo>
              <a:lnTo>
                <a:pt x="0" y="273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36A46-062D-4060-AFF0-94E4018223B2}">
      <dsp:nvSpPr>
        <dsp:cNvPr id="0" name=""/>
        <dsp:cNvSpPr/>
      </dsp:nvSpPr>
      <dsp:spPr>
        <a:xfrm>
          <a:off x="2019186" y="899161"/>
          <a:ext cx="1162656" cy="27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34"/>
              </a:lnTo>
              <a:lnTo>
                <a:pt x="1162656" y="137634"/>
              </a:lnTo>
              <a:lnTo>
                <a:pt x="1162656" y="273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4A2B7-2CB9-4C72-B968-BC442D09DD9D}">
      <dsp:nvSpPr>
        <dsp:cNvPr id="0" name=""/>
        <dsp:cNvSpPr/>
      </dsp:nvSpPr>
      <dsp:spPr>
        <a:xfrm>
          <a:off x="748238" y="899161"/>
          <a:ext cx="1270947" cy="273101"/>
        </a:xfrm>
        <a:custGeom>
          <a:avLst/>
          <a:gdLst/>
          <a:ahLst/>
          <a:cxnLst/>
          <a:rect l="0" t="0" r="0" b="0"/>
          <a:pathLst>
            <a:path>
              <a:moveTo>
                <a:pt x="1270947" y="0"/>
              </a:moveTo>
              <a:lnTo>
                <a:pt x="1270947" y="137634"/>
              </a:lnTo>
              <a:lnTo>
                <a:pt x="0" y="137634"/>
              </a:lnTo>
              <a:lnTo>
                <a:pt x="0" y="273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45A3C-0F1F-4FE1-BF0D-88DD04AF4159}">
      <dsp:nvSpPr>
        <dsp:cNvPr id="0" name=""/>
        <dsp:cNvSpPr/>
      </dsp:nvSpPr>
      <dsp:spPr>
        <a:xfrm>
          <a:off x="1585691" y="32173"/>
          <a:ext cx="866988" cy="8669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8552C-C3B6-4EAA-9A19-2C9CB8F77F2E}">
      <dsp:nvSpPr>
        <dsp:cNvPr id="0" name=""/>
        <dsp:cNvSpPr/>
      </dsp:nvSpPr>
      <dsp:spPr>
        <a:xfrm>
          <a:off x="2425389" y="30005"/>
          <a:ext cx="1355063" cy="86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İncelemeler</a:t>
          </a:r>
          <a:endParaRPr lang="tr-TR" sz="2000" kern="1200" dirty="0"/>
        </a:p>
      </dsp:txBody>
      <dsp:txXfrm>
        <a:off x="2425389" y="30005"/>
        <a:ext cx="1355063" cy="866988"/>
      </dsp:txXfrm>
    </dsp:sp>
    <dsp:sp modelId="{0D4EE84C-C781-4CE6-B91C-3AA4A4E13058}">
      <dsp:nvSpPr>
        <dsp:cNvPr id="0" name=""/>
        <dsp:cNvSpPr/>
      </dsp:nvSpPr>
      <dsp:spPr>
        <a:xfrm>
          <a:off x="314744" y="1172262"/>
          <a:ext cx="866988" cy="8669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CA232-D2A6-4BD4-9983-4004211BB2D0}">
      <dsp:nvSpPr>
        <dsp:cNvPr id="0" name=""/>
        <dsp:cNvSpPr/>
      </dsp:nvSpPr>
      <dsp:spPr>
        <a:xfrm>
          <a:off x="1132347" y="1170095"/>
          <a:ext cx="1399253" cy="86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KKS İncelemeleri</a:t>
          </a:r>
          <a:endParaRPr lang="tr-TR" sz="1800" kern="1200" dirty="0"/>
        </a:p>
      </dsp:txBody>
      <dsp:txXfrm>
        <a:off x="1132347" y="1170095"/>
        <a:ext cx="1399253" cy="866988"/>
      </dsp:txXfrm>
    </dsp:sp>
    <dsp:sp modelId="{64D7B2D7-09AD-4D19-8EEC-36896E524048}">
      <dsp:nvSpPr>
        <dsp:cNvPr id="0" name=""/>
        <dsp:cNvSpPr/>
      </dsp:nvSpPr>
      <dsp:spPr>
        <a:xfrm>
          <a:off x="2748348" y="1172262"/>
          <a:ext cx="866988" cy="8669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44478-9157-4E30-B137-BBE3E8073ECC}">
      <dsp:nvSpPr>
        <dsp:cNvPr id="0" name=""/>
        <dsp:cNvSpPr/>
      </dsp:nvSpPr>
      <dsp:spPr>
        <a:xfrm>
          <a:off x="3571906" y="1170095"/>
          <a:ext cx="1571645" cy="86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Dosya İncelemeleri</a:t>
          </a:r>
          <a:endParaRPr lang="tr-TR" sz="1800" kern="1200" dirty="0"/>
        </a:p>
      </dsp:txBody>
      <dsp:txXfrm>
        <a:off x="3571906" y="1170095"/>
        <a:ext cx="1571645" cy="866988"/>
      </dsp:txXfrm>
    </dsp:sp>
    <dsp:sp modelId="{AA3C4A9D-5B61-4800-ACD7-571E30C43089}">
      <dsp:nvSpPr>
        <dsp:cNvPr id="0" name=""/>
        <dsp:cNvSpPr/>
      </dsp:nvSpPr>
      <dsp:spPr>
        <a:xfrm>
          <a:off x="381078" y="2312352"/>
          <a:ext cx="866988" cy="8669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94E1A-FDBF-4BB0-A77A-FC7828FB5466}">
      <dsp:nvSpPr>
        <dsp:cNvPr id="0" name=""/>
        <dsp:cNvSpPr/>
      </dsp:nvSpPr>
      <dsp:spPr>
        <a:xfrm>
          <a:off x="1248067" y="2310184"/>
          <a:ext cx="1300482" cy="86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Risk Analizi</a:t>
          </a:r>
          <a:endParaRPr lang="tr-TR" sz="1800" kern="1200" dirty="0"/>
        </a:p>
      </dsp:txBody>
      <dsp:txXfrm>
        <a:off x="1248067" y="2310184"/>
        <a:ext cx="1300482" cy="866988"/>
      </dsp:txXfrm>
    </dsp:sp>
    <dsp:sp modelId="{A4186A16-4938-4987-AEE0-283029FF688A}">
      <dsp:nvSpPr>
        <dsp:cNvPr id="0" name=""/>
        <dsp:cNvSpPr/>
      </dsp:nvSpPr>
      <dsp:spPr>
        <a:xfrm>
          <a:off x="2765296" y="2312352"/>
          <a:ext cx="866988" cy="8669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5CD66-24A9-43C1-9BA7-8C31D2D0BFD3}">
      <dsp:nvSpPr>
        <dsp:cNvPr id="0" name=""/>
        <dsp:cNvSpPr/>
      </dsp:nvSpPr>
      <dsp:spPr>
        <a:xfrm>
          <a:off x="3530600" y="2310184"/>
          <a:ext cx="1503851" cy="86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İhbar/Şikayet/ Bildirim</a:t>
          </a:r>
          <a:endParaRPr lang="tr-TR" sz="1800" kern="1200" dirty="0"/>
        </a:p>
      </dsp:txBody>
      <dsp:txXfrm>
        <a:off x="3530600" y="2310184"/>
        <a:ext cx="1503851" cy="866988"/>
      </dsp:txXfrm>
    </dsp:sp>
    <dsp:sp modelId="{43CC076C-4435-4A1E-A979-4CA47A03DF46}">
      <dsp:nvSpPr>
        <dsp:cNvPr id="0" name=""/>
        <dsp:cNvSpPr/>
      </dsp:nvSpPr>
      <dsp:spPr>
        <a:xfrm>
          <a:off x="5251198" y="2312352"/>
          <a:ext cx="866988" cy="8669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B2A8F-F08B-4ECE-8340-F1289B4B983A}">
      <dsp:nvSpPr>
        <dsp:cNvPr id="0" name=""/>
        <dsp:cNvSpPr/>
      </dsp:nvSpPr>
      <dsp:spPr>
        <a:xfrm>
          <a:off x="6118187" y="2310184"/>
          <a:ext cx="1300482" cy="86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Diğer Kurum Bildirimleri</a:t>
          </a:r>
          <a:endParaRPr lang="tr-TR" sz="1800" kern="1200" dirty="0"/>
        </a:p>
      </dsp:txBody>
      <dsp:txXfrm>
        <a:off x="6118187" y="2310184"/>
        <a:ext cx="1300482" cy="86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1614D7A-6E8A-42CF-A2D7-6A3EDE383CAC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91FBCCE-531F-4E39-B99A-057A7B17D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01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1276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31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" name="Shape 2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dirty="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 sz="16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317909"/>
            <a:ext cx="7131300" cy="313704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pic>
        <p:nvPicPr>
          <p:cNvPr id="4" name="Resim 3" descr="C:\Users\pc\Desktop\mail.google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10" y="745292"/>
            <a:ext cx="3840480" cy="165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243584" y="3145536"/>
            <a:ext cx="6837472" cy="98792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İnceleme Dairesi Başkanlığı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1139250" y="3674552"/>
            <a:ext cx="6858000" cy="648072"/>
          </a:xfrm>
          <a:prstGeom prst="rect">
            <a:avLst/>
          </a:prstGeom>
        </p:spPr>
        <p:txBody>
          <a:bodyPr vert="horz" anchor="t" anchorCtr="0">
            <a:normAutofit fontScale="925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b="1" dirty="0" smtClean="0"/>
              <a:t>Mehmet ŞİRİN</a:t>
            </a:r>
          </a:p>
          <a:p>
            <a:pPr algn="ctr"/>
            <a:r>
              <a:rPr lang="tr-TR" sz="2000" b="1" dirty="0" smtClean="0"/>
              <a:t>Daire Başkanı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4912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dirty="0"/>
              <a:t>Dosya İncelemeleri;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Dosya İncelemeleri (2016)</a:t>
            </a:r>
            <a:endParaRPr lang="tr-TR" sz="2400" dirty="0"/>
          </a:p>
        </p:txBody>
      </p:sp>
      <p:sp>
        <p:nvSpPr>
          <p:cNvPr id="7" name="Dikdörtgen 6"/>
          <p:cNvSpPr/>
          <p:nvPr/>
        </p:nvSpPr>
        <p:spPr>
          <a:xfrm>
            <a:off x="2707757" y="1807535"/>
            <a:ext cx="3466215" cy="548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Risk</a:t>
            </a:r>
            <a:r>
              <a:rPr lang="tr-TR" dirty="0" smtClean="0"/>
              <a:t> </a:t>
            </a:r>
            <a:r>
              <a:rPr lang="tr-TR" sz="2400" dirty="0"/>
              <a:t>Analizi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707757" y="2733819"/>
            <a:ext cx="346621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İhbar/Şikayet/ Bildirim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707757" y="3635839"/>
            <a:ext cx="346621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Diğer Kurum Bildirimleri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114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08837" y="772633"/>
            <a:ext cx="7804297" cy="547492"/>
          </a:xfrm>
        </p:spPr>
        <p:txBody>
          <a:bodyPr>
            <a:noAutofit/>
          </a:bodyPr>
          <a:lstStyle/>
          <a:p>
            <a:r>
              <a:rPr lang="tr-TR" sz="1800" dirty="0" smtClean="0"/>
              <a:t>Risk Analizi</a:t>
            </a:r>
            <a:endParaRPr lang="tr-TR" sz="1800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sz="1800" dirty="0" smtClean="0"/>
              <a:t>İnceleme kapsamına alınacak bağımsız denetim kuruluşları ve bağımsız denetçilerin seçimi için risk faktörleri dikkate alınmaktadır.</a:t>
            </a:r>
          </a:p>
          <a:p>
            <a:pPr algn="just"/>
            <a:r>
              <a:rPr lang="tr-TR" sz="1800" dirty="0" smtClean="0"/>
              <a:t>Risk faktörlerinin belirlenmesinde ilgili kamu kurumlarının görüşleri alınmaktadır.</a:t>
            </a:r>
          </a:p>
          <a:p>
            <a:pPr algn="just"/>
            <a:r>
              <a:rPr lang="tr-TR" sz="1800" dirty="0" smtClean="0"/>
              <a:t>Risk faktörleri nitel ve nicel olabilmektedir.</a:t>
            </a:r>
          </a:p>
          <a:p>
            <a:pPr algn="just"/>
            <a:r>
              <a:rPr lang="tr-TR" sz="1800" dirty="0" smtClean="0"/>
              <a:t>Yapılan risk analizi </a:t>
            </a:r>
            <a:r>
              <a:rPr lang="tr-TR" sz="1800" smtClean="0"/>
              <a:t>çerçevesinde riskli </a:t>
            </a:r>
            <a:r>
              <a:rPr lang="tr-TR" sz="1800" dirty="0" smtClean="0"/>
              <a:t>görülen denetim kuruluşları ve denetçiler incelemeye tabi tutulmuştur.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24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Dosya </a:t>
            </a:r>
            <a:r>
              <a:rPr lang="tr-TR" sz="2400" dirty="0"/>
              <a:t>İncelemeleri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sz="1800" dirty="0" smtClean="0"/>
              <a:t>İnceleme planı çerçevesinde </a:t>
            </a:r>
          </a:p>
          <a:p>
            <a:pPr marL="0" indent="0" algn="just">
              <a:buNone/>
            </a:pPr>
            <a:endParaRPr lang="tr-TR" sz="1800" dirty="0" smtClean="0"/>
          </a:p>
          <a:p>
            <a:pPr algn="just"/>
            <a:r>
              <a:rPr lang="tr-TR" sz="1800" dirty="0" smtClean="0"/>
              <a:t>2015 yılında, </a:t>
            </a:r>
            <a:r>
              <a:rPr lang="tr-TR" sz="1800" dirty="0"/>
              <a:t>4</a:t>
            </a:r>
            <a:r>
              <a:rPr lang="tr-TR" sz="1800" dirty="0" smtClean="0"/>
              <a:t> </a:t>
            </a:r>
            <a:r>
              <a:rPr lang="tr-TR" sz="1800" dirty="0"/>
              <a:t>bağımsız denetim </a:t>
            </a:r>
            <a:r>
              <a:rPr lang="tr-TR" sz="1800" dirty="0" smtClean="0"/>
              <a:t>kuruluşu nezdinde,</a:t>
            </a:r>
          </a:p>
          <a:p>
            <a:pPr marL="0" indent="0" algn="just">
              <a:buNone/>
            </a:pPr>
            <a:endParaRPr lang="tr-TR" sz="1800" dirty="0" smtClean="0"/>
          </a:p>
          <a:p>
            <a:pPr algn="just"/>
            <a:r>
              <a:rPr lang="tr-TR" sz="1800" dirty="0" smtClean="0"/>
              <a:t>2016 yılında 21 bağımsız denetim kuruluşu ve 4 </a:t>
            </a:r>
            <a:r>
              <a:rPr lang="tr-TR" sz="1800" dirty="0"/>
              <a:t>bağımsız </a:t>
            </a:r>
            <a:r>
              <a:rPr lang="tr-TR" sz="1800" dirty="0" smtClean="0"/>
              <a:t>denetçi nezdinde </a:t>
            </a:r>
            <a:endParaRPr lang="tr-TR" sz="1800" dirty="0"/>
          </a:p>
          <a:p>
            <a:pPr algn="just"/>
            <a:r>
              <a:rPr lang="tr-TR" sz="1800" dirty="0"/>
              <a:t>Ayrıca </a:t>
            </a:r>
            <a:r>
              <a:rPr lang="tr-TR" sz="1800" dirty="0" smtClean="0"/>
              <a:t>ihbar </a:t>
            </a:r>
            <a:r>
              <a:rPr lang="tr-TR" sz="1800" dirty="0"/>
              <a:t>/ Şikayet / Bildirimler neticesinde, </a:t>
            </a:r>
            <a:r>
              <a:rPr lang="tr-TR" sz="1800" dirty="0" smtClean="0"/>
              <a:t>5 </a:t>
            </a:r>
            <a:r>
              <a:rPr lang="tr-TR" sz="1800" dirty="0"/>
              <a:t>bağımsız denetim </a:t>
            </a:r>
            <a:r>
              <a:rPr lang="tr-TR" sz="1800" dirty="0" smtClean="0"/>
              <a:t>kuruluşu ve 2 </a:t>
            </a:r>
            <a:r>
              <a:rPr lang="tr-TR" sz="1800" dirty="0"/>
              <a:t>bağımsız </a:t>
            </a:r>
            <a:r>
              <a:rPr lang="tr-TR" sz="1800" dirty="0" smtClean="0"/>
              <a:t>denetçi nezdinde</a:t>
            </a:r>
          </a:p>
          <a:p>
            <a:pPr algn="just"/>
            <a:endParaRPr lang="tr-TR" sz="1800" dirty="0"/>
          </a:p>
          <a:p>
            <a:pPr marL="0" indent="0" algn="just">
              <a:buNone/>
            </a:pPr>
            <a:r>
              <a:rPr lang="tr-TR" sz="1800" dirty="0" smtClean="0"/>
              <a:t>Dosya İncelemeleri</a:t>
            </a:r>
            <a:r>
              <a:rPr lang="tr-TR" sz="1800" dirty="0"/>
              <a:t> </a:t>
            </a:r>
            <a:r>
              <a:rPr lang="tr-TR" sz="1800" dirty="0" smtClean="0"/>
              <a:t>incelemeleri gerçekleştirilmiştir.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2789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Dosya İncelemeleri - Önemli Bulgu Alanları</a:t>
            </a:r>
            <a:endParaRPr lang="tr-TR" sz="2000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lvl="0"/>
            <a:r>
              <a:rPr lang="tr-TR" sz="1800" dirty="0"/>
              <a:t>İç </a:t>
            </a:r>
            <a:r>
              <a:rPr lang="tr-TR" sz="1800" dirty="0" smtClean="0"/>
              <a:t>kontrol </a:t>
            </a:r>
            <a:endParaRPr lang="tr-TR" sz="1800" dirty="0"/>
          </a:p>
          <a:p>
            <a:pPr lvl="0"/>
            <a:r>
              <a:rPr lang="tr-TR" sz="1800" dirty="0"/>
              <a:t>Hile,</a:t>
            </a:r>
          </a:p>
          <a:p>
            <a:pPr lvl="0"/>
            <a:r>
              <a:rPr lang="tr-TR" sz="1800" dirty="0" smtClean="0"/>
              <a:t>Belgelendirme</a:t>
            </a:r>
            <a:r>
              <a:rPr lang="tr-TR" sz="1800" dirty="0"/>
              <a:t>,</a:t>
            </a:r>
          </a:p>
          <a:p>
            <a:pPr lvl="0"/>
            <a:r>
              <a:rPr lang="tr-TR" sz="1800" dirty="0"/>
              <a:t>Önemlilik,</a:t>
            </a:r>
          </a:p>
          <a:p>
            <a:pPr lvl="0"/>
            <a:r>
              <a:rPr lang="tr-TR" sz="1800" dirty="0"/>
              <a:t>Örnekleme,</a:t>
            </a:r>
          </a:p>
          <a:p>
            <a:pPr lvl="0"/>
            <a:r>
              <a:rPr lang="tr-TR" sz="1800" dirty="0"/>
              <a:t>Dış teyitler</a:t>
            </a:r>
            <a:r>
              <a:rPr lang="tr-TR" sz="1800" dirty="0" smtClean="0"/>
              <a:t>,</a:t>
            </a:r>
          </a:p>
          <a:p>
            <a:pPr lvl="0"/>
            <a:r>
              <a:rPr lang="tr-TR" sz="1800" dirty="0" smtClean="0"/>
              <a:t>İlişkili Taraflar </a:t>
            </a:r>
          </a:p>
          <a:p>
            <a:pPr lvl="0"/>
            <a:r>
              <a:rPr lang="tr-TR" sz="1800" dirty="0" smtClean="0"/>
              <a:t>İşletmenin Sürekliliği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0800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İç Kontrol </a:t>
            </a:r>
            <a:endParaRPr lang="tr-TR" sz="2400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 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Kontrol </a:t>
            </a:r>
            <a:r>
              <a:rPr lang="tr-TR" sz="1800" dirty="0"/>
              <a:t>çevresi </a:t>
            </a:r>
            <a:r>
              <a:rPr lang="tr-TR" sz="1800" dirty="0" smtClean="0"/>
              <a:t>unsurlarının, iç </a:t>
            </a:r>
            <a:r>
              <a:rPr lang="tr-TR" sz="1800" dirty="0"/>
              <a:t>kontrollerin yeterli şekilde </a:t>
            </a:r>
            <a:r>
              <a:rPr lang="tr-TR" sz="1800" dirty="0" smtClean="0"/>
              <a:t>anlaşılmaması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Kontrollerin </a:t>
            </a:r>
            <a:r>
              <a:rPr lang="tr-TR" sz="1800" dirty="0"/>
              <a:t>test </a:t>
            </a:r>
            <a:r>
              <a:rPr lang="tr-TR" sz="1800" dirty="0" smtClean="0"/>
              <a:t>edilmesinde eksiklikler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/>
              <a:t>İ</a:t>
            </a:r>
            <a:r>
              <a:rPr lang="tr-TR" sz="1800" dirty="0" smtClean="0"/>
              <a:t>ç </a:t>
            </a:r>
            <a:r>
              <a:rPr lang="tr-TR" sz="1800" dirty="0"/>
              <a:t>kontrol sisteminin eksikliklerinin </a:t>
            </a:r>
            <a:r>
              <a:rPr lang="tr-TR" sz="1800" dirty="0" smtClean="0"/>
              <a:t>değerlendirilmesi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3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Hile</a:t>
            </a:r>
            <a:endParaRPr lang="tr-TR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Denetim ekibi içinde hileyle ilgili müzakerelerin </a:t>
            </a:r>
            <a:r>
              <a:rPr lang="tr-TR" sz="1800" dirty="0" smtClean="0"/>
              <a:t>yapılması, Finansal tablola ve kalemlerinin hileye </a:t>
            </a:r>
            <a:r>
              <a:rPr lang="tr-TR" sz="1800" smtClean="0"/>
              <a:t>olan açıklığı.</a:t>
            </a: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Kontrollerin </a:t>
            </a:r>
            <a:r>
              <a:rPr lang="tr-TR" sz="1800" dirty="0"/>
              <a:t>yönetim tarafından ihlal edilmesi riskine karşı uygulanacak denetim prosedürlerinin tasarlanması </a:t>
            </a:r>
            <a:r>
              <a:rPr lang="tr-TR" sz="1800" dirty="0" smtClean="0"/>
              <a:t>ve </a:t>
            </a:r>
            <a:r>
              <a:rPr lang="tr-TR" sz="1800" dirty="0"/>
              <a:t>uygulanması, </a:t>
            </a: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Hasılatın muhasebeleştirilmesinde hile varsayımı</a:t>
            </a:r>
            <a:endParaRPr lang="tr-TR" sz="1800" dirty="0"/>
          </a:p>
          <a:p>
            <a:pPr algn="just">
              <a:buNone/>
            </a:pP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21048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Belgelendirme</a:t>
            </a:r>
            <a:endParaRPr lang="tr-TR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</a:t>
            </a:r>
            <a:r>
              <a:rPr lang="tr-TR" sz="1800" dirty="0" smtClean="0"/>
              <a:t>Çalışma </a:t>
            </a:r>
            <a:r>
              <a:rPr lang="tr-TR" sz="1800" dirty="0"/>
              <a:t>kâğıtlarının söz konusu denetimle daha önceden hiçbir bağlantısı bulunmayan tecrübeli bir denetçinin, </a:t>
            </a:r>
            <a:endParaRPr lang="tr-TR" sz="1800" dirty="0" smtClean="0"/>
          </a:p>
          <a:p>
            <a:pPr algn="just">
              <a:buFontTx/>
              <a:buChar char="-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-"/>
            </a:pPr>
            <a:r>
              <a:rPr lang="tr-TR" sz="1800" dirty="0" smtClean="0"/>
              <a:t>uygulanan </a:t>
            </a:r>
            <a:r>
              <a:rPr lang="tr-TR" sz="1800" dirty="0"/>
              <a:t>denetim prosedürlerinin niteliğini, zamanlamasını ve kapsamını, </a:t>
            </a: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-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-"/>
            </a:pPr>
            <a:r>
              <a:rPr lang="tr-TR" sz="1800" dirty="0" smtClean="0"/>
              <a:t>denetim </a:t>
            </a:r>
            <a:r>
              <a:rPr lang="tr-TR" sz="1800" dirty="0"/>
              <a:t>prosedürlerinin sonuçlarını ve elde edilen denetim kanıtlarını </a:t>
            </a:r>
            <a:endParaRPr lang="tr-TR" sz="1800" dirty="0" smtClean="0"/>
          </a:p>
          <a:p>
            <a:pPr marL="0" indent="0" algn="just">
              <a:buNone/>
            </a:pPr>
            <a:endParaRPr lang="tr-TR" sz="1800" dirty="0"/>
          </a:p>
          <a:p>
            <a:pPr marL="0" indent="0" algn="just">
              <a:buNone/>
            </a:pPr>
            <a:r>
              <a:rPr lang="tr-TR" sz="1800" dirty="0" smtClean="0"/>
              <a:t>anlamasına </a:t>
            </a:r>
            <a:r>
              <a:rPr lang="tr-TR" sz="1800" dirty="0"/>
              <a:t>imkân verecek şekilde hazırlanmaması </a:t>
            </a:r>
            <a:r>
              <a:rPr lang="tr-TR" sz="1800" dirty="0" smtClean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5010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Önemlilik</a:t>
            </a:r>
            <a:endParaRPr lang="tr-TR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  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Önemlilik ve performans önemliliğinin belirlenmesi,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Önemliliğin belirlenmesinde uygun kıyas noktalarının kullanılması </a:t>
            </a:r>
          </a:p>
          <a:p>
            <a:pPr algn="just">
              <a:buNone/>
            </a:pP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2513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Örnekleme</a:t>
            </a:r>
            <a:endParaRPr lang="tr-TR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 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 smtClean="0"/>
              <a:t>Örneklem </a:t>
            </a:r>
            <a:r>
              <a:rPr lang="tr-TR" sz="1800" dirty="0"/>
              <a:t>büyüklüğünün belirlenmesi ve </a:t>
            </a:r>
            <a:r>
              <a:rPr lang="tr-TR" sz="1800" dirty="0" smtClean="0"/>
              <a:t>seçimi,</a:t>
            </a:r>
          </a:p>
          <a:p>
            <a:pPr marL="285750" indent="-285750" algn="just">
              <a:buFont typeface="Source Sans Pro" panose="020B0604020202020204" charset="-94"/>
              <a:buChar char="‒"/>
            </a:pPr>
            <a:endParaRPr lang="tr-TR" sz="1800" dirty="0" smtClean="0"/>
          </a:p>
          <a:p>
            <a:pPr marL="285750" indent="-285750" algn="just">
              <a:buFont typeface="Source Sans Pro" panose="020B0604020202020204" charset="-94"/>
              <a:buChar char="‒"/>
            </a:pPr>
            <a:r>
              <a:rPr lang="tr-TR" sz="1800" dirty="0"/>
              <a:t>Ö</a:t>
            </a:r>
            <a:r>
              <a:rPr lang="tr-TR" sz="1800" dirty="0" smtClean="0"/>
              <a:t>rneklemde </a:t>
            </a:r>
            <a:r>
              <a:rPr lang="tr-TR" sz="1800" dirty="0"/>
              <a:t>yer alacak kalemlerin </a:t>
            </a:r>
            <a:r>
              <a:rPr lang="tr-TR" sz="1800" dirty="0" smtClean="0"/>
              <a:t>ana kitledeki </a:t>
            </a:r>
            <a:r>
              <a:rPr lang="tr-TR" sz="1800" dirty="0"/>
              <a:t>her bir örnekleme biriminin seçilme şansı olacak şekilde </a:t>
            </a:r>
            <a:r>
              <a:rPr lang="tr-TR" sz="1800" dirty="0" smtClean="0"/>
              <a:t>seçilmesi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182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Dış Teyitler</a:t>
            </a:r>
            <a:endParaRPr lang="tr-TR" sz="2400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 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Teyit taleplerine cevap alınamadığında alternatif prosedürlerin uygulanmaması</a:t>
            </a:r>
          </a:p>
          <a:p>
            <a:pPr marL="0" indent="0" algn="just">
              <a:buNone/>
            </a:pPr>
            <a:endParaRPr lang="tr-TR" sz="1800" dirty="0" smtClean="0"/>
          </a:p>
          <a:p>
            <a:pPr algn="just">
              <a:buFontTx/>
              <a:buChar char="-"/>
            </a:pPr>
            <a:r>
              <a:rPr lang="tr-TR" sz="1800" dirty="0" smtClean="0"/>
              <a:t>Teyitler üzerinde yeterli kontrolün sağlanmaması</a:t>
            </a:r>
          </a:p>
          <a:p>
            <a:pPr algn="just">
              <a:buFontTx/>
              <a:buChar char="-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59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sp>
        <p:nvSpPr>
          <p:cNvPr id="4" name="Başlık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74320" indent="-274320" algn="ctr">
              <a:spcBef>
                <a:spcPts val="600"/>
              </a:spcBef>
            </a:pPr>
            <a:r>
              <a:rPr kumimoji="1" lang="tr-TR" sz="2900" b="1" dirty="0" smtClean="0">
                <a:solidFill>
                  <a:srgbClr val="8A0000"/>
                </a:solidFill>
              </a:rPr>
              <a:t>İnceleme Faaliyetleri</a:t>
            </a:r>
            <a:endParaRPr kumimoji="1" lang="en-US" sz="2900" b="1" dirty="0">
              <a:solidFill>
                <a:schemeClr val="accent2"/>
              </a:solidFill>
            </a:endParaRPr>
          </a:p>
        </p:txBody>
      </p:sp>
      <p:pic>
        <p:nvPicPr>
          <p:cNvPr id="6" name="Resim 5" descr="C:\Users\pc\Desktop\mail.google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10" y="745292"/>
            <a:ext cx="3840480" cy="165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20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İlişkili taraflar</a:t>
            </a:r>
            <a:endParaRPr lang="tr-TR" sz="2400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 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İlişkili taraflara yönelik risk ve hile değerlendirmesinin yapılmaması, finansal tabloların önemli yanlışlığa açıklığı noktasında bir değerlendirmenin yapılmaması</a:t>
            </a:r>
          </a:p>
          <a:p>
            <a:pPr marL="0" indent="0" algn="just">
              <a:buNone/>
            </a:pPr>
            <a:endParaRPr lang="tr-TR" sz="1800" dirty="0" smtClean="0"/>
          </a:p>
          <a:p>
            <a:pPr algn="just">
              <a:buFontTx/>
              <a:buChar char="-"/>
            </a:pPr>
            <a:r>
              <a:rPr lang="tr-TR" sz="1800" dirty="0"/>
              <a:t>İ</a:t>
            </a:r>
            <a:r>
              <a:rPr lang="tr-TR" sz="1800" dirty="0" smtClean="0"/>
              <a:t>lişkili </a:t>
            </a:r>
            <a:r>
              <a:rPr lang="tr-TR" sz="1800" dirty="0"/>
              <a:t>tarafların kimliği, işletme ile ilişkili taraflar arasındaki ilişkilerin niteliği ve dönem içinde ilişkili taraflarla bir işlem gerçekleşip gerçekleşmediği, gerçekleştiyse işlemin türü ve amacı hakkında yönetimin sorgulanmadığı ve gerekli belgelendirmenin yapılmadığı </a:t>
            </a:r>
          </a:p>
        </p:txBody>
      </p:sp>
    </p:spTree>
    <p:extLst>
      <p:ext uri="{BB962C8B-B14F-4D97-AF65-F5344CB8AC3E}">
        <p14:creationId xmlns:p14="http://schemas.microsoft.com/office/powerpoint/2010/main" val="24691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İşletmenin Sürekliliği</a:t>
            </a:r>
            <a:endParaRPr lang="tr-TR" sz="2400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 </a:t>
            </a:r>
          </a:p>
          <a:p>
            <a:pPr algn="just">
              <a:buNone/>
            </a:pPr>
            <a:r>
              <a:rPr lang="tr-TR" dirty="0" smtClean="0"/>
              <a:t>-İşletmenin sürekliliğinin varsayımının yürütülen denetimde uygunluğuna ilişkin yeterli denetim kanıtı elde edilmemesi,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dirty="0" smtClean="0"/>
              <a:t>-Tek </a:t>
            </a:r>
            <a:r>
              <a:rPr lang="tr-TR" dirty="0"/>
              <a:t>başına veya toplu olarak işletmenin sürekliliğinin devamına ilişkin ciddi şüphe oluşturabilecek olay veya şartların mevcut olup olmadığı konusunda yönetimin </a:t>
            </a:r>
            <a:r>
              <a:rPr lang="tr-TR" dirty="0" smtClean="0"/>
              <a:t>sorgulanması dahil </a:t>
            </a:r>
            <a:r>
              <a:rPr lang="tr-TR" smtClean="0"/>
              <a:t>yeterli çalışmaların yapılmaması,</a:t>
            </a:r>
            <a:endParaRPr lang="tr-TR" dirty="0" smtClean="0"/>
          </a:p>
          <a:p>
            <a:pPr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29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Sık Karşılaşılan diğer eksikler</a:t>
            </a:r>
            <a:endParaRPr lang="tr-TR" sz="2400" dirty="0"/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algn="just">
              <a:buFontTx/>
              <a:buChar char="-"/>
            </a:pPr>
            <a:r>
              <a:rPr lang="tr-TR" sz="1900" dirty="0" smtClean="0">
                <a:solidFill>
                  <a:schemeClr val="dk1"/>
                </a:solidFill>
              </a:rPr>
              <a:t>Analitik </a:t>
            </a:r>
            <a:r>
              <a:rPr lang="tr-TR" sz="1900" dirty="0">
                <a:solidFill>
                  <a:schemeClr val="dk1"/>
                </a:solidFill>
              </a:rPr>
              <a:t>maddi doğrulama prosedürlerinin tasarlanması ve uygulanmasının eksik yapılması</a:t>
            </a:r>
            <a:endParaRPr lang="tr-TR" sz="1900" dirty="0" smtClean="0">
              <a:solidFill>
                <a:schemeClr val="dk1"/>
              </a:solidFill>
            </a:endParaRPr>
          </a:p>
          <a:p>
            <a:pPr algn="just">
              <a:buFontTx/>
              <a:buChar char="-"/>
            </a:pPr>
            <a:r>
              <a:rPr lang="tr-TR" sz="1900" dirty="0">
                <a:solidFill>
                  <a:schemeClr val="dk1"/>
                </a:solidFill>
              </a:rPr>
              <a:t>Yanlışlıkların belirlenmemesi ve </a:t>
            </a:r>
            <a:r>
              <a:rPr lang="tr-TR" sz="1900" dirty="0" smtClean="0">
                <a:solidFill>
                  <a:schemeClr val="dk1"/>
                </a:solidFill>
              </a:rPr>
              <a:t>değerlendirilmemesi</a:t>
            </a:r>
          </a:p>
          <a:p>
            <a:pPr algn="just">
              <a:buFontTx/>
              <a:buChar char="-"/>
            </a:pPr>
            <a:r>
              <a:rPr lang="tr-TR" sz="1900" dirty="0" smtClean="0">
                <a:solidFill>
                  <a:schemeClr val="dk1"/>
                </a:solidFill>
              </a:rPr>
              <a:t>Muhasebe </a:t>
            </a:r>
            <a:r>
              <a:rPr lang="tr-TR" sz="1900" dirty="0">
                <a:solidFill>
                  <a:schemeClr val="dk1"/>
                </a:solidFill>
              </a:rPr>
              <a:t>tahminlerinin oluşturulması ve gözden geçirilmesine ilişkin prosedürlerin eksik </a:t>
            </a:r>
            <a:r>
              <a:rPr lang="tr-TR" sz="1900" dirty="0" smtClean="0">
                <a:solidFill>
                  <a:schemeClr val="dk1"/>
                </a:solidFill>
              </a:rPr>
              <a:t>yapılması</a:t>
            </a:r>
          </a:p>
          <a:p>
            <a:pPr algn="just">
              <a:buFontTx/>
              <a:buChar char="-"/>
            </a:pPr>
            <a:r>
              <a:rPr lang="tr-TR" sz="1900" dirty="0">
                <a:solidFill>
                  <a:schemeClr val="dk1"/>
                </a:solidFill>
              </a:rPr>
              <a:t>Üst yönetimden sorumlu olanlarla iletişim kurulmaması veya eksik </a:t>
            </a:r>
            <a:r>
              <a:rPr lang="tr-TR" sz="1900" dirty="0" smtClean="0">
                <a:solidFill>
                  <a:schemeClr val="dk1"/>
                </a:solidFill>
              </a:rPr>
              <a:t>kurulması</a:t>
            </a:r>
          </a:p>
          <a:p>
            <a:pPr algn="just">
              <a:buFontTx/>
              <a:buChar char="-"/>
            </a:pPr>
            <a:r>
              <a:rPr lang="tr-TR" sz="1900" dirty="0">
                <a:solidFill>
                  <a:schemeClr val="dk1"/>
                </a:solidFill>
              </a:rPr>
              <a:t>Yazılı açıklamaların </a:t>
            </a:r>
            <a:r>
              <a:rPr lang="tr-TR" sz="1900" dirty="0" err="1">
                <a:solidFill>
                  <a:schemeClr val="dk1"/>
                </a:solidFill>
              </a:rPr>
              <a:t>BDS’lerin</a:t>
            </a:r>
            <a:r>
              <a:rPr lang="tr-TR" sz="1900" dirty="0">
                <a:solidFill>
                  <a:schemeClr val="dk1"/>
                </a:solidFill>
              </a:rPr>
              <a:t> zorunlu tuttuğu hususları </a:t>
            </a:r>
            <a:r>
              <a:rPr lang="tr-TR" sz="1900" dirty="0" smtClean="0">
                <a:solidFill>
                  <a:schemeClr val="dk1"/>
                </a:solidFill>
              </a:rPr>
              <a:t>karşılamaması</a:t>
            </a:r>
          </a:p>
          <a:p>
            <a:pPr algn="just">
              <a:buFontTx/>
              <a:buChar char="-"/>
            </a:pPr>
            <a:r>
              <a:rPr lang="tr-TR" sz="1900" dirty="0">
                <a:solidFill>
                  <a:schemeClr val="dk1"/>
                </a:solidFill>
              </a:rPr>
              <a:t>Bağımsızlık bildiriminin alınmaması/zamanında alınmaması/eksik </a:t>
            </a:r>
            <a:r>
              <a:rPr lang="tr-TR" sz="1900" dirty="0" smtClean="0">
                <a:solidFill>
                  <a:schemeClr val="dk1"/>
                </a:solidFill>
              </a:rPr>
              <a:t>alınması</a:t>
            </a:r>
          </a:p>
          <a:p>
            <a:pPr algn="just">
              <a:buFontTx/>
              <a:buChar char="-"/>
            </a:pPr>
            <a:endParaRPr lang="tr-TR" sz="2000" dirty="0" smtClean="0">
              <a:solidFill>
                <a:schemeClr val="dk1"/>
              </a:solidFill>
            </a:endParaRPr>
          </a:p>
          <a:p>
            <a:pPr algn="just">
              <a:buFontTx/>
              <a:buChar char="-"/>
            </a:pPr>
            <a:endParaRPr lang="tr-TR" sz="2800" dirty="0">
              <a:solidFill>
                <a:schemeClr val="dk1"/>
              </a:solidFill>
            </a:endParaRPr>
          </a:p>
          <a:p>
            <a:pPr algn="just">
              <a:buFontTx/>
              <a:buChar char="-"/>
            </a:pPr>
            <a:endParaRPr lang="tr-TR" sz="28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4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sp>
        <p:nvSpPr>
          <p:cNvPr id="4" name="Shape 113"/>
          <p:cNvSpPr txBox="1">
            <a:spLocks/>
          </p:cNvSpPr>
          <p:nvPr/>
        </p:nvSpPr>
        <p:spPr>
          <a:xfrm>
            <a:off x="1010200" y="742244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34" y="2205319"/>
            <a:ext cx="1618328" cy="7605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30"/>
          <p:cNvSpPr txBox="1"/>
          <p:nvPr/>
        </p:nvSpPr>
        <p:spPr>
          <a:xfrm>
            <a:off x="2721644" y="4016947"/>
            <a:ext cx="3708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50" b="1" dirty="0" smtClean="0">
                <a:solidFill>
                  <a:schemeClr val="bg1"/>
                </a:solidFill>
                <a:latin typeface="+mj-lt"/>
              </a:rPr>
              <a:t>Söğütözü </a:t>
            </a:r>
            <a:r>
              <a:rPr lang="nn-NO" sz="1050" b="1" dirty="0">
                <a:solidFill>
                  <a:schemeClr val="bg1"/>
                </a:solidFill>
                <a:latin typeface="+mj-lt"/>
              </a:rPr>
              <a:t>Mahallesi 2177 Sokak No: 4 Çankaya/ </a:t>
            </a:r>
            <a:r>
              <a:rPr lang="nn-NO" sz="1050" b="1" dirty="0" smtClean="0">
                <a:solidFill>
                  <a:schemeClr val="bg1"/>
                </a:solidFill>
                <a:latin typeface="+mj-lt"/>
              </a:rPr>
              <a:t>ANKARA</a:t>
            </a:r>
            <a:endParaRPr lang="tr-TR" sz="105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1050" b="1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nb-NO" sz="1050" b="1" dirty="0" smtClean="0">
                <a:solidFill>
                  <a:schemeClr val="bg1"/>
                </a:solidFill>
                <a:latin typeface="+mj-lt"/>
              </a:rPr>
              <a:t>90 </a:t>
            </a:r>
            <a:r>
              <a:rPr lang="nb-NO" sz="1050" b="1" dirty="0">
                <a:solidFill>
                  <a:schemeClr val="bg1"/>
                </a:solidFill>
                <a:latin typeface="+mj-lt"/>
              </a:rPr>
              <a:t>(312) 253 55 55(PBX)</a:t>
            </a:r>
            <a:r>
              <a:rPr lang="tr-TR" sz="105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nb-NO" sz="1050" b="1" dirty="0">
                <a:solidFill>
                  <a:schemeClr val="bg1"/>
                </a:solidFill>
                <a:latin typeface="+mj-lt"/>
              </a:rPr>
              <a:t>Faks: +90 (312) 253 55 58 </a:t>
            </a:r>
            <a:endParaRPr lang="en-US" sz="105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Signika Negativ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10200" y="1609060"/>
            <a:ext cx="7131300" cy="2845896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dirty="0"/>
              <a:t>Denetim kuruluşları ve denetçiler tarafından yürütülen denetim faaliyetlerinin, ilgili mevzuata, belirlenen standart ve ilkelere uygun olarak yapılmasını temin ederek Bağımsız denetimde gerekli kaliteyi sağlamak dolayısıyla</a:t>
            </a:r>
          </a:p>
          <a:p>
            <a:pPr marL="0" indent="0" algn="just">
              <a:buNone/>
            </a:pPr>
            <a:endParaRPr lang="tr-TR" sz="1800" dirty="0"/>
          </a:p>
          <a:p>
            <a:pPr marL="0" indent="0" algn="just">
              <a:buNone/>
            </a:pPr>
            <a:r>
              <a:rPr lang="tr-TR" sz="1800" dirty="0"/>
              <a:t>kamuoyunun yapılan bağımsız denetime olan güvenini artırmaktır.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0" kern="1200" dirty="0">
                <a:solidFill>
                  <a:schemeClr val="bg1"/>
                </a:solidFill>
                <a:latin typeface="Bookman Old Style"/>
                <a:ea typeface="+mj-ea"/>
                <a:cs typeface="+mj-cs"/>
              </a:rPr>
              <a:t>İncelemelerin Amacı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İnceleme Faaliyetleri</a:t>
            </a:r>
            <a:endParaRPr lang="tr-TR" sz="2400" dirty="0"/>
          </a:p>
        </p:txBody>
      </p:sp>
      <p:graphicFrame>
        <p:nvGraphicFramePr>
          <p:cNvPr id="6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5971468"/>
              </p:ext>
            </p:extLst>
          </p:nvPr>
        </p:nvGraphicFramePr>
        <p:xfrm>
          <a:off x="737192" y="1320125"/>
          <a:ext cx="7733414" cy="320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Kalite Kontrol Sistemi İncelemeleri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tr-TR" sz="1800" dirty="0" smtClean="0"/>
              <a:t>KKS </a:t>
            </a:r>
            <a:r>
              <a:rPr lang="tr-TR" sz="1800" dirty="0"/>
              <a:t>1, denetim şirketlerinin yürüttüğü finansal tabloların bağımsız denetim ve sınırlı bağımsız denetimleri ile diğer güvence denetimleri ve ilgili hizmetler için geçerlidir.</a:t>
            </a:r>
          </a:p>
          <a:p>
            <a:pPr marL="0" indent="0" algn="just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006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Kalite Kontrol Sistemi İncelemeleri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b="1" dirty="0" smtClean="0"/>
          </a:p>
          <a:p>
            <a:pPr lvl="0" algn="just"/>
            <a:r>
              <a:rPr lang="tr-TR" dirty="0"/>
              <a:t>Denetim </a:t>
            </a:r>
            <a:r>
              <a:rPr lang="tr-TR" dirty="0" smtClean="0"/>
              <a:t>şirketlerinin aşağıdaki </a:t>
            </a:r>
            <a:r>
              <a:rPr lang="tr-TR" dirty="0"/>
              <a:t>hususlara ilişkin kendisine makul güvence sağlayan bir kalite kontrol sistemi </a:t>
            </a:r>
            <a:r>
              <a:rPr lang="tr-TR" dirty="0" smtClean="0"/>
              <a:t>kurması </a:t>
            </a:r>
            <a:r>
              <a:rPr lang="tr-TR" dirty="0"/>
              <a:t>ve bu sistemin devamlılığını </a:t>
            </a:r>
            <a:r>
              <a:rPr lang="tr-TR" dirty="0" smtClean="0"/>
              <a:t>sağlaması zorunludur;</a:t>
            </a:r>
          </a:p>
          <a:p>
            <a:pPr lvl="0" algn="just">
              <a:buNone/>
            </a:pPr>
            <a:endParaRPr lang="tr-TR" dirty="0"/>
          </a:p>
          <a:p>
            <a:pPr marL="342900" indent="-342900">
              <a:buFont typeface="+mj-lt"/>
              <a:buAutoNum type="alphaLcParenR"/>
            </a:pPr>
            <a:r>
              <a:rPr lang="tr-TR" dirty="0" smtClean="0"/>
              <a:t>Denetim </a:t>
            </a:r>
            <a:r>
              <a:rPr lang="tr-TR" dirty="0"/>
              <a:t>şirketinin ve personelinin, mesleki standartlara ve yürürlükteki mevzuat hükümlerine uygunluk sağladığı,</a:t>
            </a:r>
          </a:p>
          <a:p>
            <a:pPr marL="342900" indent="-342900">
              <a:buFont typeface="+mj-lt"/>
              <a:buAutoNum type="alphaLcParenR"/>
            </a:pPr>
            <a:r>
              <a:rPr lang="tr-TR" dirty="0" smtClean="0"/>
              <a:t>Denetim </a:t>
            </a:r>
            <a:r>
              <a:rPr lang="tr-TR" dirty="0"/>
              <a:t>şirketi veya sorumlu denetçi tarafından düzenlenen raporların, içinde bulunulan şartlara uygunluğu.</a:t>
            </a:r>
          </a:p>
          <a:p>
            <a:pPr marL="0" indent="0" algn="just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690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Kalite Kontrol Sistemi İncelemeleri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sz="1800" dirty="0" smtClean="0"/>
              <a:t>2014 ve 2015 yıllarında bağımsız </a:t>
            </a:r>
            <a:r>
              <a:rPr lang="tr-TR" sz="1800" dirty="0"/>
              <a:t>denetim </a:t>
            </a:r>
            <a:r>
              <a:rPr lang="tr-TR" sz="1800" dirty="0" smtClean="0"/>
              <a:t>kuruluşları aşağıdaki hususlar kapsamında Kalite Kontrol Sistemi incelemelerine tabi tutulmuşlardır; </a:t>
            </a:r>
          </a:p>
          <a:p>
            <a:pPr algn="just"/>
            <a:r>
              <a:rPr lang="tr-TR" sz="1800" dirty="0" smtClean="0"/>
              <a:t>Denetim </a:t>
            </a:r>
            <a:r>
              <a:rPr lang="tr-TR" sz="1800" dirty="0"/>
              <a:t>şirketi bünyesinde kaliteye ilişkin liderlik </a:t>
            </a:r>
            <a:r>
              <a:rPr lang="tr-TR" sz="1800" dirty="0" smtClean="0"/>
              <a:t>sorumlulukları</a:t>
            </a:r>
            <a:endParaRPr lang="tr-TR" sz="1800" dirty="0"/>
          </a:p>
          <a:p>
            <a:pPr algn="just"/>
            <a:r>
              <a:rPr lang="tr-TR" sz="1800" dirty="0" smtClean="0"/>
              <a:t>İlgili </a:t>
            </a:r>
            <a:r>
              <a:rPr lang="tr-TR" sz="1800" dirty="0"/>
              <a:t>etik </a:t>
            </a:r>
            <a:r>
              <a:rPr lang="tr-TR" sz="1800" dirty="0" smtClean="0"/>
              <a:t>hükümleri </a:t>
            </a:r>
          </a:p>
          <a:p>
            <a:pPr algn="just"/>
            <a:r>
              <a:rPr lang="tr-TR" sz="1800" dirty="0" smtClean="0"/>
              <a:t>Müşteri </a:t>
            </a:r>
            <a:r>
              <a:rPr lang="tr-TR" sz="1800" dirty="0"/>
              <a:t>ilişkisinin ve denetim sözleşmesinin kabulü ve </a:t>
            </a:r>
            <a:r>
              <a:rPr lang="tr-TR" sz="1800" dirty="0" smtClean="0"/>
              <a:t>devam ettirilmesi</a:t>
            </a:r>
          </a:p>
          <a:p>
            <a:pPr algn="just"/>
            <a:r>
              <a:rPr lang="tr-TR" sz="1800" dirty="0" smtClean="0"/>
              <a:t>İnsan kaynakları</a:t>
            </a:r>
          </a:p>
          <a:p>
            <a:pPr algn="just"/>
            <a:r>
              <a:rPr lang="tr-TR" sz="1800" dirty="0" smtClean="0"/>
              <a:t>Denetimin yürütülmesi</a:t>
            </a:r>
          </a:p>
          <a:p>
            <a:pPr algn="just"/>
            <a:r>
              <a:rPr lang="tr-TR" sz="1800" dirty="0" smtClean="0"/>
              <a:t>İzleme</a:t>
            </a:r>
          </a:p>
        </p:txBody>
      </p:sp>
    </p:spTree>
    <p:extLst>
      <p:ext uri="{BB962C8B-B14F-4D97-AF65-F5344CB8AC3E}">
        <p14:creationId xmlns:p14="http://schemas.microsoft.com/office/powerpoint/2010/main" val="21802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Kalite Güvence Sistemi (KKS) İncelemeleri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800" dirty="0" smtClean="0"/>
          </a:p>
          <a:p>
            <a:pPr algn="just"/>
            <a:r>
              <a:rPr lang="tr-TR" sz="1800" dirty="0" smtClean="0"/>
              <a:t>2014 yılında, KAYİK </a:t>
            </a:r>
            <a:r>
              <a:rPr lang="tr-TR" sz="1800" dirty="0"/>
              <a:t>denetimi yapmış bulunan 63 bağımsız denetim </a:t>
            </a:r>
            <a:r>
              <a:rPr lang="tr-TR" sz="1800" dirty="0" smtClean="0"/>
              <a:t>kuruluşu nezdinde,</a:t>
            </a:r>
          </a:p>
          <a:p>
            <a:pPr algn="just"/>
            <a:endParaRPr lang="tr-TR" sz="1800" dirty="0"/>
          </a:p>
          <a:p>
            <a:pPr algn="just"/>
            <a:endParaRPr lang="tr-TR" sz="1800" dirty="0" smtClean="0"/>
          </a:p>
          <a:p>
            <a:pPr algn="just"/>
            <a:r>
              <a:rPr lang="tr-TR" sz="1800" dirty="0" smtClean="0"/>
              <a:t>2015 yılında 48 bağımsız denetim kuruluşu </a:t>
            </a:r>
            <a:r>
              <a:rPr lang="tr-TR" sz="1800" dirty="0"/>
              <a:t>nezdinde </a:t>
            </a:r>
            <a:endParaRPr lang="tr-TR" sz="1800" dirty="0" smtClean="0"/>
          </a:p>
          <a:p>
            <a:pPr algn="just"/>
            <a:endParaRPr lang="tr-TR" sz="1800" dirty="0"/>
          </a:p>
          <a:p>
            <a:pPr marL="0" indent="0" algn="just">
              <a:buNone/>
            </a:pPr>
            <a:endParaRPr lang="tr-TR" sz="1800" dirty="0" smtClean="0"/>
          </a:p>
          <a:p>
            <a:pPr marL="0" indent="0" algn="just">
              <a:buNone/>
            </a:pPr>
            <a:r>
              <a:rPr lang="tr-TR" sz="1800" dirty="0" smtClean="0"/>
              <a:t>kalite </a:t>
            </a:r>
            <a:r>
              <a:rPr lang="tr-TR" sz="1800" dirty="0"/>
              <a:t>kontrol sistemi (KKS) </a:t>
            </a:r>
            <a:r>
              <a:rPr lang="tr-TR" sz="1800" dirty="0" smtClean="0"/>
              <a:t>incelemeleri gerçekleştirilmiştir.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2754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Kalite Kontrol Sistemi İncelemeleri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type="body" idx="1"/>
          </p:nvPr>
        </p:nvSpPr>
        <p:spPr>
          <a:xfrm>
            <a:off x="822251" y="1317909"/>
            <a:ext cx="7319249" cy="314776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1800" dirty="0" smtClean="0"/>
              <a:t>Kalite </a:t>
            </a:r>
            <a:r>
              <a:rPr lang="tr-TR" sz="1800" dirty="0"/>
              <a:t>Kontrol Sisteminin uygulanması ve işleyişinden sorumlu kişi veya </a:t>
            </a:r>
            <a:r>
              <a:rPr lang="tr-TR" sz="1800" dirty="0" smtClean="0"/>
              <a:t>kişilerin belirlenmesinde eksiklikler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Bağımsızlığın sağlanması amacıyla oluşturulan politikalarda eksiklikler 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Müşteri kabulüne ilişkin politikalarda eksiklikler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İstişare (danışma) politikalarında eksiklikler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Denetimin kalitesinin gözden geçirilmesine ilişkin politikalarda eksiklikler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İzleme sürecine ilişkin politikalarda eksikler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Şikayet ve ihbarlara ilişkin politikalarda eksiklikler</a:t>
            </a:r>
          </a:p>
          <a:p>
            <a:pPr algn="just">
              <a:buFontTx/>
              <a:buChar char="-"/>
            </a:pPr>
            <a:r>
              <a:rPr lang="tr-TR" sz="1800" dirty="0" smtClean="0"/>
              <a:t>Belgelerin saklanması ve muhafazasına yönelik eksiklikler</a:t>
            </a:r>
          </a:p>
          <a:p>
            <a:pPr algn="just">
              <a:buFontTx/>
              <a:buChar char="-"/>
            </a:pPr>
            <a:endParaRPr lang="tr-TR" sz="2300" dirty="0" smtClean="0"/>
          </a:p>
        </p:txBody>
      </p:sp>
    </p:spTree>
    <p:extLst>
      <p:ext uri="{BB962C8B-B14F-4D97-AF65-F5344CB8AC3E}">
        <p14:creationId xmlns:p14="http://schemas.microsoft.com/office/powerpoint/2010/main" val="9224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Özel 2">
      <a:majorFont>
        <a:latin typeface="Calibri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759</Words>
  <Application>Microsoft Office PowerPoint</Application>
  <PresentationFormat>Ekran Gösterisi (16:9)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Source Sans Pro</vt:lpstr>
      <vt:lpstr>Montserrat</vt:lpstr>
      <vt:lpstr>Calibri</vt:lpstr>
      <vt:lpstr>Signika Negative</vt:lpstr>
      <vt:lpstr>Gremio template</vt:lpstr>
      <vt:lpstr>PowerPoint Sunusu</vt:lpstr>
      <vt:lpstr>PowerPoint Sunusu</vt:lpstr>
      <vt:lpstr>İncelemelerin Amacı</vt:lpstr>
      <vt:lpstr>İnceleme Faaliyetleri</vt:lpstr>
      <vt:lpstr>Kalite Kontrol Sistemi İncelemeleri</vt:lpstr>
      <vt:lpstr>Kalite Kontrol Sistemi İncelemeleri</vt:lpstr>
      <vt:lpstr>Kalite Kontrol Sistemi İncelemeleri</vt:lpstr>
      <vt:lpstr>Kalite Güvence Sistemi (KKS) İncelemeleri</vt:lpstr>
      <vt:lpstr>Kalite Kontrol Sistemi İncelemeleri</vt:lpstr>
      <vt:lpstr>Dosya İncelemeleri (2016)</vt:lpstr>
      <vt:lpstr>Risk Analizi</vt:lpstr>
      <vt:lpstr>Dosya İncelemeleri</vt:lpstr>
      <vt:lpstr>Dosya İncelemeleri - Önemli Bulgu Alanları</vt:lpstr>
      <vt:lpstr>İç Kontrol </vt:lpstr>
      <vt:lpstr>Hile</vt:lpstr>
      <vt:lpstr>Belgelendirme</vt:lpstr>
      <vt:lpstr>Önemlilik</vt:lpstr>
      <vt:lpstr>Örnekleme</vt:lpstr>
      <vt:lpstr>Dış Teyitler</vt:lpstr>
      <vt:lpstr>İlişkili taraflar</vt:lpstr>
      <vt:lpstr>İşletmenin Sürekliliği</vt:lpstr>
      <vt:lpstr>Sık Karşılaşılan diğer eksikler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Vergi Konseyi</dc:title>
  <dc:creator>Fatih Yalçın METE</dc:creator>
  <cp:lastModifiedBy>Mehmet SIRIN</cp:lastModifiedBy>
  <cp:revision>364</cp:revision>
  <cp:lastPrinted>2017-05-10T15:24:30Z</cp:lastPrinted>
  <dcterms:modified xsi:type="dcterms:W3CDTF">2017-05-11T12:20:53Z</dcterms:modified>
</cp:coreProperties>
</file>